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25"/>
  </p:notesMasterIdLst>
  <p:sldIdLst>
    <p:sldId id="256" r:id="rId2"/>
    <p:sldId id="357" r:id="rId3"/>
    <p:sldId id="259" r:id="rId4"/>
    <p:sldId id="358" r:id="rId5"/>
    <p:sldId id="258" r:id="rId6"/>
    <p:sldId id="260" r:id="rId7"/>
    <p:sldId id="257" r:id="rId8"/>
    <p:sldId id="261" r:id="rId9"/>
    <p:sldId id="262" r:id="rId10"/>
    <p:sldId id="263" r:id="rId11"/>
    <p:sldId id="264" r:id="rId12"/>
    <p:sldId id="265" r:id="rId13"/>
    <p:sldId id="266" r:id="rId14"/>
    <p:sldId id="378" r:id="rId15"/>
    <p:sldId id="359" r:id="rId16"/>
    <p:sldId id="267" r:id="rId17"/>
    <p:sldId id="268" r:id="rId18"/>
    <p:sldId id="360" r:id="rId19"/>
    <p:sldId id="274" r:id="rId20"/>
    <p:sldId id="269" r:id="rId21"/>
    <p:sldId id="361" r:id="rId22"/>
    <p:sldId id="275" r:id="rId23"/>
    <p:sldId id="270" r:id="rId24"/>
    <p:sldId id="362" r:id="rId25"/>
    <p:sldId id="363" r:id="rId26"/>
    <p:sldId id="276" r:id="rId27"/>
    <p:sldId id="364" r:id="rId28"/>
    <p:sldId id="271" r:id="rId29"/>
    <p:sldId id="277" r:id="rId30"/>
    <p:sldId id="365" r:id="rId31"/>
    <p:sldId id="272" r:id="rId32"/>
    <p:sldId id="273" r:id="rId33"/>
    <p:sldId id="278" r:id="rId34"/>
    <p:sldId id="279" r:id="rId35"/>
    <p:sldId id="366" r:id="rId36"/>
    <p:sldId id="280" r:id="rId37"/>
    <p:sldId id="281" r:id="rId38"/>
    <p:sldId id="282" r:id="rId39"/>
    <p:sldId id="283" r:id="rId40"/>
    <p:sldId id="284" r:id="rId41"/>
    <p:sldId id="285" r:id="rId42"/>
    <p:sldId id="356" r:id="rId43"/>
    <p:sldId id="286" r:id="rId44"/>
    <p:sldId id="287" r:id="rId45"/>
    <p:sldId id="367" r:id="rId46"/>
    <p:sldId id="288" r:id="rId47"/>
    <p:sldId id="289" r:id="rId48"/>
    <p:sldId id="290" r:id="rId49"/>
    <p:sldId id="291" r:id="rId50"/>
    <p:sldId id="368" r:id="rId51"/>
    <p:sldId id="292" r:id="rId52"/>
    <p:sldId id="293" r:id="rId53"/>
    <p:sldId id="294" r:id="rId54"/>
    <p:sldId id="295" r:id="rId55"/>
    <p:sldId id="296" r:id="rId56"/>
    <p:sldId id="297" r:id="rId57"/>
    <p:sldId id="298" r:id="rId58"/>
    <p:sldId id="299" r:id="rId59"/>
    <p:sldId id="369" r:id="rId60"/>
    <p:sldId id="300" r:id="rId61"/>
    <p:sldId id="301" r:id="rId62"/>
    <p:sldId id="302" r:id="rId63"/>
    <p:sldId id="303" r:id="rId64"/>
    <p:sldId id="304" r:id="rId65"/>
    <p:sldId id="305" r:id="rId66"/>
    <p:sldId id="306" r:id="rId67"/>
    <p:sldId id="307" r:id="rId68"/>
    <p:sldId id="308" r:id="rId69"/>
    <p:sldId id="370" r:id="rId70"/>
    <p:sldId id="309" r:id="rId71"/>
    <p:sldId id="310" r:id="rId72"/>
    <p:sldId id="371" r:id="rId73"/>
    <p:sldId id="311" r:id="rId74"/>
    <p:sldId id="312" r:id="rId75"/>
    <p:sldId id="313" r:id="rId76"/>
    <p:sldId id="314" r:id="rId77"/>
    <p:sldId id="315" r:id="rId78"/>
    <p:sldId id="316" r:id="rId79"/>
    <p:sldId id="372" r:id="rId80"/>
    <p:sldId id="317" r:id="rId81"/>
    <p:sldId id="318" r:id="rId82"/>
    <p:sldId id="319" r:id="rId83"/>
    <p:sldId id="320" r:id="rId84"/>
    <p:sldId id="321" r:id="rId85"/>
    <p:sldId id="373" r:id="rId86"/>
    <p:sldId id="322" r:id="rId87"/>
    <p:sldId id="323" r:id="rId88"/>
    <p:sldId id="324" r:id="rId89"/>
    <p:sldId id="325" r:id="rId90"/>
    <p:sldId id="326" r:id="rId91"/>
    <p:sldId id="327" r:id="rId92"/>
    <p:sldId id="328" r:id="rId93"/>
    <p:sldId id="374" r:id="rId94"/>
    <p:sldId id="329" r:id="rId95"/>
    <p:sldId id="330" r:id="rId96"/>
    <p:sldId id="331"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75" r:id="rId114"/>
    <p:sldId id="348" r:id="rId115"/>
    <p:sldId id="349" r:id="rId116"/>
    <p:sldId id="376" r:id="rId117"/>
    <p:sldId id="350" r:id="rId118"/>
    <p:sldId id="377" r:id="rId119"/>
    <p:sldId id="351" r:id="rId120"/>
    <p:sldId id="352" r:id="rId121"/>
    <p:sldId id="353" r:id="rId122"/>
    <p:sldId id="354" r:id="rId123"/>
    <p:sldId id="355" r:id="rId124"/>
  </p:sldIdLst>
  <p:sldSz cx="9144000" cy="6858000" type="screen4x3"/>
  <p:notesSz cx="6735763" cy="98694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2" d="100"/>
          <a:sy n="42" d="100"/>
        </p:scale>
        <p:origin x="-1974" y="-7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C9D9DD09-80DA-4C2F-86D3-D7F2A667990C}" type="datetimeFigureOut">
              <a:rPr lang="ar-SA" smtClean="0"/>
              <a:pPr/>
              <a:t>25/03/1441</a:t>
            </a:fld>
            <a:endParaRPr lang="ar-SA"/>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95FC2B9C-B767-445C-AAF9-C1607D2469EC}" type="slidenum">
              <a:rPr lang="ar-SA" smtClean="0"/>
              <a:pPr/>
              <a:t>‹#›</a:t>
            </a:fld>
            <a:endParaRPr lang="ar-SA"/>
          </a:p>
        </p:txBody>
      </p:sp>
    </p:spTree>
    <p:extLst>
      <p:ext uri="{BB962C8B-B14F-4D97-AF65-F5344CB8AC3E}">
        <p14:creationId xmlns:p14="http://schemas.microsoft.com/office/powerpoint/2010/main" val="33064237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5FC2B9C-B767-445C-AAF9-C1607D2469EC}" type="slidenum">
              <a:rPr lang="ar-SA" smtClean="0"/>
              <a:pPr/>
              <a:t>54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pPr/>
              <a:t>25/03/1441</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d"/>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0034" y="428604"/>
            <a:ext cx="8093434" cy="646331"/>
          </a:xfrm>
          <a:prstGeom prst="rect">
            <a:avLst/>
          </a:prstGeom>
          <a:noFill/>
        </p:spPr>
        <p:txBody>
          <a:bodyPr wrap="none" rtlCol="1">
            <a:spAutoFit/>
          </a:bodyPr>
          <a:lstStyle/>
          <a:p>
            <a:r>
              <a:rPr lang="en-US" sz="3600" b="1" dirty="0" smtClean="0">
                <a:solidFill>
                  <a:srgbClr val="008080"/>
                </a:solidFill>
                <a:latin typeface="Times New Roman" pitchFamily="18" charset="0"/>
                <a:cs typeface="Times New Roman" pitchFamily="18" charset="0"/>
              </a:rPr>
              <a:t>GASTROINTESTINAL TRACT (GIT)</a:t>
            </a:r>
            <a:endParaRPr lang="ar-SA" sz="3600" dirty="0">
              <a:solidFill>
                <a:srgbClr val="008080"/>
              </a:solidFill>
              <a:latin typeface="Times New Roman" pitchFamily="18" charset="0"/>
              <a:cs typeface="Times New Roman" pitchFamily="18" charset="0"/>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9699" name="Rectangle 3"/>
          <p:cNvSpPr>
            <a:spLocks noChangeArrowheads="1"/>
          </p:cNvSpPr>
          <p:nvPr/>
        </p:nvSpPr>
        <p:spPr bwMode="auto">
          <a:xfrm>
            <a:off x="0" y="1142984"/>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system consist of: the mouth, esophagus, stomach, small intestine,  large intestine and also three glands connected to the tract (liver, pancreas,   and salivary glands).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Functions </a:t>
            </a:r>
            <a:r>
              <a:rPr kumimoji="0" lang="en-US" sz="32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ofGIT</a:t>
            </a:r>
            <a:r>
              <a:rPr kumimoji="0" lang="en-U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Digestion of food by the motor function (GIT motility).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Secretary function (secretion).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Absorption.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Motility &amp; secretion → digestion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285728"/>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pPr>
            <a:r>
              <a:rPr kumimoji="0" lang="en-US" sz="2800" b="1" i="0"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Cholecystokinin-pancreazymin</a:t>
            </a: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(CCK-PZ):</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Released by mucosa of upper part of small intestine, mainly the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Main stimulus for its release  is the presence of fat in the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indent="-514350" algn="l" rtl="0" eaLnBrk="0" fontAlgn="base" hangingPunct="0">
              <a:spcBef>
                <a:spcPct val="0"/>
              </a:spcBef>
              <a:spcAft>
                <a:spcPct val="0"/>
              </a:spcAft>
              <a:buSzPct val="100000"/>
              <a:buFont typeface="+mj-lt"/>
              <a:buAutoNum type="arabicPeriod"/>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Decreases the secretion and motility of stomach, so delays digestion of food (delays the feeling of hunger).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indent="-514350" algn="l" rtl="0" eaLnBrk="0" fontAlgn="base" hangingPunct="0">
              <a:spcBef>
                <a:spcPct val="0"/>
              </a:spcBef>
              <a:spcAft>
                <a:spcPct val="0"/>
              </a:spcAft>
              <a:buSzPct val="100000"/>
              <a:buFont typeface="+mj-lt"/>
              <a:buAutoNum type="arabicPeriod"/>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Contract the gall bladder and causes release of bile.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indent="-514350" algn="l" rtl="0" eaLnBrk="0" fontAlgn="base" hangingPunct="0">
              <a:spcBef>
                <a:spcPct val="0"/>
              </a:spcBef>
              <a:spcAft>
                <a:spcPct val="0"/>
              </a:spcAft>
              <a:buSzPct val="100000"/>
              <a:buFont typeface="+mj-lt"/>
              <a:buAutoNum type="arabicPeriod"/>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Stimulates the pancreatic exocrine secretion (secretion of digestive enzymes).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35716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1-About 80% of it conjugated with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glucuronic</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2-10% conjugated with sulfate.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3-10% conjugated with other substances.</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Conjugated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water-soluble and so readily excreted in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bile, it is not toxic to the nervous system. A small portion of the conjugated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formed by hepatic cells returns to the plasma, either directly into the liver sinusoids or indirectly by absorption into the blood from the bile ducts or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lymphatics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Once in the intestine , about half of it is converted by bacterial action into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urobilinogen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responsible for the brown color of stool. Some of it is reabsorbed through the intestinal mucosa into the blood, most of this is re-excreted by the liver back into the gut, about 5% is excreted by the kidneys into the urine. After exposure to air in urine,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urobilinogen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become oxidized to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urobilin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in the feces it become altered and oxidized to form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stercobilin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428604"/>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Jaundice: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means a yellowish tint to the body tissues, including yellowness of the skin and also the mucous membrane and deep tissues. The usual cause of jaundice is large quantities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extracellular fluids either conjugated 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unconjugated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because:</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1-Excess production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caused by excessive RBC destruction as in hemolytic anemia.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2-Inability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hepatocytes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conjugate free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in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paranchymal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liver disease.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3-Obstractin of the bile ducts or liver cells preventing the secretion of conjugated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048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Bile secretion: </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is required for the digestion and absorption of fats . Bile is formed by liver epithelium(</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hepatocytes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by epithelial cells lining the bile ducts. Between(250-1200ml ) of bile is formed daily and stored on( 30-60ml ) volume in gall bladder after being concentrated as much as 5to18 fold by continual absorption of water, sodium, chloride through the mucosa of gall bladder by active transport of sodium through the gall bladder epithelium.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048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Formation of bile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constituents are: bile salts (which accounts for about half of the total solutes of bile), bile pigments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biliverdin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cholesterol, phospholipids, fatty acids, water, and electrolytes.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85728"/>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bile acids are released with electrolytes (Na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combine with bile pigment together forming bile salt which will drain into the right and left hepatic duct → common hepatic duct which join the cystic duct forming the common bile duct (CBD). The CBD join the  pancreatic duct  → open in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ampulla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Vater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located in 2</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nd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 of duodenum) and surrounded by  sphincter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Oddi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Char char="•"/>
              <a:tabLst>
                <a:tab pos="7048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is formed  continuously but not  continuously released. Bile stored and concentrated normally in gall bladder.</a:t>
            </a:r>
          </a:p>
          <a:p>
            <a:pPr marL="0" marR="0" lvl="0" indent="0" algn="l" defTabSz="914400" rtl="0" eaLnBrk="0" fontAlgn="base" latinLnBrk="0" hangingPunct="0">
              <a:lnSpc>
                <a:spcPct val="100000"/>
              </a:lnSpc>
              <a:spcBef>
                <a:spcPct val="0"/>
              </a:spcBef>
              <a:spcAft>
                <a:spcPct val="0"/>
              </a:spcAft>
              <a:buClrTx/>
              <a:buSzTx/>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release to duodenum is about 0.5L/day</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pull dir="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8572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558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salts: consists of bile acids, Na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it is responsible for fat digestion. (94%) are reabsorbed by an active transport process in the distal ileum and enter the portal blood and pass to the liver. The small quantities of bile salts lost into the feces are replaced by new amounts formed by liver cells.</a:t>
            </a:r>
          </a:p>
          <a:p>
            <a:pPr marL="0" marR="0" lvl="0" indent="0" algn="justLow" defTabSz="914400" rtl="0" eaLnBrk="1" fontAlgn="base" latinLnBrk="0" hangingPunct="1">
              <a:lnSpc>
                <a:spcPct val="100000"/>
              </a:lnSpc>
              <a:spcBef>
                <a:spcPct val="0"/>
              </a:spcBef>
              <a:spcAft>
                <a:spcPct val="0"/>
              </a:spcAft>
              <a:buClrTx/>
              <a:buSzTx/>
              <a:tabLst>
                <a:tab pos="558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558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salts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reabsorption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occurs in distal ileum so removal of distal ileum leads to: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71550" marR="0" lvl="1" indent="-514350" algn="justLow" defTabSz="914400" rtl="0" eaLnBrk="1" fontAlgn="base" latinLnBrk="0" hangingPunct="1">
              <a:lnSpc>
                <a:spcPct val="100000"/>
              </a:lnSpc>
              <a:spcBef>
                <a:spcPct val="0"/>
              </a:spcBef>
              <a:spcAft>
                <a:spcPct val="0"/>
              </a:spcAft>
              <a:buClrTx/>
              <a:buSzTx/>
              <a:buFont typeface="+mj-lt"/>
              <a:buAutoNum type="arabicPeriod"/>
              <a:tabLst>
                <a:tab pos="116205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Megaloblastic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anemia due to decrease absorption of vitamin  B</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absence of it's receptors in distal ileum.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Low" defTabSz="914400" rtl="0" eaLnBrk="0" fontAlgn="base" latinLnBrk="0" hangingPunct="0">
              <a:lnSpc>
                <a:spcPct val="100000"/>
              </a:lnSpc>
              <a:spcBef>
                <a:spcPct val="0"/>
              </a:spcBef>
              <a:spcAft>
                <a:spcPct val="0"/>
              </a:spcAft>
              <a:buClrTx/>
              <a:buSzTx/>
              <a:buFont typeface="+mj-lt"/>
              <a:buAutoNum type="arabicPeriod"/>
              <a:tabLst>
                <a:tab pos="1162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 salts help in the absorption of fatty acids,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monoglycerides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cholesterol and other lipids from the intestinal tract  forming complexes with these lipids are called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micelles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are water-soluble, they are then absorbed. Without the presence of bile salts in the intestinal tract, up to (40%) of lipids are lost in the stool, also when fat are not absorbed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edequately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fat-soluble vitamins A,D,K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not absorbed satisfactorily.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357166"/>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 typeface="Symbol" pitchFamily="18" charset="2"/>
              <a:buChar char=""/>
              <a:tabLst>
                <a:tab pos="558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Decrease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reabsorption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bile salts → decrease fat digestion and absorption  →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steatorrhea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(diarrhea with bulk offensive pale stool) .</a:t>
            </a:r>
          </a:p>
          <a:p>
            <a:pPr marL="457200" marR="0" lvl="1" indent="0" algn="justLow" defTabSz="914400" rtl="0" eaLnBrk="1" fontAlgn="base" latinLnBrk="0" hangingPunct="1">
              <a:lnSpc>
                <a:spcPct val="100000"/>
              </a:lnSpc>
              <a:spcBef>
                <a:spcPct val="0"/>
              </a:spcBef>
              <a:spcAft>
                <a:spcPct val="0"/>
              </a:spcAft>
              <a:buClrTx/>
              <a:buSzTx/>
              <a:tabLst>
                <a:tab pos="5588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justLow" rtl="0" eaLnBrk="0" fontAlgn="base" hangingPunct="0">
              <a:spcBef>
                <a:spcPct val="0"/>
              </a:spcBef>
              <a:spcAft>
                <a:spcPct val="0"/>
              </a:spcAft>
              <a:tabLst>
                <a:tab pos="558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Bile is deficient from enzymes and digest the fat by emulsification (molecules of fat tend to clump into fat globules, bile salts affect fat globules much like a soap reducing surface tension  and break fat globules into smaller fat droplets → digestive enzymes can act on these small fat droplets).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349250" algn="l"/>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Control  of bile release</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49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control is mainly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humoral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49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95% is controlled by CCK-PZ. Fat in duodenum → release of CCK-PZ → gall bladder contraction and sphincter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oddi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relaxation → bile flow into the duodenum.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Secretin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hormone also increases bile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49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is controlled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through the release of acetylcholine which will also lead to release of CCK-PZ → contraction of gall bladder and relaxation of sphincter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Oddi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 person with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vagatomy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will not suffer from decrease release of bile because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forms a little part of control.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Digestion in GIT: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Digestion of carbohydrates</a:t>
            </a:r>
            <a:r>
              <a:rPr kumimoji="0" lang="en-US"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the food remains only for a short time in the mouth, only 3-5% of all starches that have been eaten will have become digested, enzyme ά-amylase hydrolyzes starches into disaccharide, maltose and other small polymers of glucose. The action of the enzyme can continue for up to an hour after the food has entered the stomach, then the action is blocked by the acid of the gastric secretions, about 30-40% of the starches will hydrolyzed mainly to maltose. Pancreatic secretion in the small intestine contains a large quantities of amylase that continue splitting starches into maltose and other small polymers of glucose. The brush border epithelial cells lining the small intestine contain enzymes lactase, sucrose and maltase, which are capable of splitting the disaccharides lactose, sucrose and maltose into their constituent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monosaccharides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Lactose intolerance:</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most common cause of carbohydrate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malabsorption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results from the inability of goblet cells to produce lactase, this will lead to diarrhea, bloating after ingestion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suger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Digestion of fat: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first step in fat digestion is to break the fat globules into small size so that the water soluble digestive enzymes can act on the globule surfaces, this process is called emulsification of the fat and it is achieved under the influence of bile salts and aided by lecithin. Digestion of fats by pancreatic enzymes (lipases, cholesterol esterase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phospholipase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however, the epithelial cells of the small intestine also contain a minute quantity of lipase known as enteric lipase.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9100" algn="l"/>
              </a:tabLst>
            </a:pPr>
            <a:r>
              <a:rPr kumimoji="0" lang="en-US" sz="2800" b="1" i="0"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Secretin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Released from mucosa of upper small intestine, mainly the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Stimulus for secretion: acid in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1428750" lvl="2" indent="-514350" algn="l" rtl="0" eaLnBrk="0" fontAlgn="base" hangingPunct="0">
              <a:spcBef>
                <a:spcPct val="0"/>
              </a:spcBef>
              <a:spcAft>
                <a:spcPct val="0"/>
              </a:spcAft>
              <a:buSzPct val="100000"/>
              <a:buFont typeface="+mj-lt"/>
              <a:buAutoNum type="arabicPeriod"/>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Gastric secretion and emptying.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1428750" lvl="2" indent="-514350" algn="l" rtl="0" eaLnBrk="0" fontAlgn="base" hangingPunct="0">
              <a:spcBef>
                <a:spcPct val="0"/>
              </a:spcBef>
              <a:spcAft>
                <a:spcPct val="0"/>
              </a:spcAft>
              <a:buSzPct val="100000"/>
              <a:buFont typeface="+mj-lt"/>
              <a:buAutoNum type="arabicPeriod"/>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Pancreatic exocrine secretion (HCO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Gastric inhibitory </a:t>
            </a:r>
            <a:r>
              <a:rPr kumimoji="0" lang="en-US" sz="2800" b="1" i="0"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peptid</a:t>
            </a: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(GIP)</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2"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Released from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2"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Stimulus for secretion: acid and fat in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2" algn="l" rtl="0" eaLnBrk="0" fontAlgn="base" hangingPunct="0">
              <a:spcBef>
                <a:spcPct val="0"/>
              </a:spcBef>
              <a:spcAft>
                <a:spcPct val="0"/>
              </a:spcAft>
              <a:buSzPct val="100000"/>
              <a:buFont typeface="Arial" pitchFamily="34" charset="0"/>
              <a:buChar char="•"/>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Actions: Inhibits gastric secretion and emptying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28572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Digestion of proteins</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Pepsin is capable of digesting essentially all different types of proteins in the diet, pepsin digestion represents 10-30% of total protein digestion. Most protein digestion occurs principally in the small intestine under the influence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proteolytic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enzymes of the pancreatic secretions.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chymotrypsin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split protein molecules into small polypeptides. The brush border of the small intestine contains several different enzymes aids in the digestion of proteins.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3492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Absorption in GIT:</a:t>
            </a:r>
          </a:p>
          <a:p>
            <a:pPr marL="0" marR="0" lvl="0" indent="0" algn="justLow" defTabSz="914400" rtl="0" eaLnBrk="1" fontAlgn="base" latinLnBrk="0" hangingPunct="1">
              <a:lnSpc>
                <a:spcPct val="100000"/>
              </a:lnSpc>
              <a:spcBef>
                <a:spcPct val="0"/>
              </a:spcBef>
              <a:spcAft>
                <a:spcPct val="0"/>
              </a:spcAft>
              <a:buClrTx/>
              <a:buSzTx/>
              <a:buFontTx/>
              <a:buNone/>
              <a:tabLst>
                <a:tab pos="349250" algn="l"/>
              </a:tabLst>
            </a:pP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3492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Absorption in stomach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0" fontAlgn="base" latinLnBrk="0" hangingPunct="0">
              <a:lnSpc>
                <a:spcPct val="100000"/>
              </a:lnSpc>
              <a:spcBef>
                <a:spcPct val="0"/>
              </a:spcBef>
              <a:spcAft>
                <a:spcPct val="0"/>
              </a:spcAft>
              <a:buClrTx/>
              <a:buSzTx/>
              <a:buFontTx/>
              <a:buNone/>
              <a:tabLst>
                <a:tab pos="3492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49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Although gastric enzymes begin breaking down proteins, the stomach wall is not well adapted to absorb digestive products. However, the stomach absorb small quantities of water, glucose, certain salts, alcohol, and some lipid- soluble drugs.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49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nutrients are absorbed in the small intestine. Alcohol, which is not a nutrient, is absorbed in the stomach. This is why?? The intoxication effects of alcohol are felt soon after consuming alcoholic beverages.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243" name="Rectangle 3"/>
          <p:cNvSpPr>
            <a:spLocks noChangeArrowheads="1"/>
          </p:cNvSpPr>
          <p:nvPr/>
        </p:nvSpPr>
        <p:spPr bwMode="auto">
          <a:xfrm>
            <a:off x="0" y="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Absorption in the small intestine</a:t>
            </a: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greatly increase the surface area of the intestinal mucosa.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Carbohydrate digestion begins in the mouth with the activity of salivary amylase, and in completed in the small intestine by enzymes from the intestinal mucosa and pancreas. The resulting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monosasaccharides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absorbed by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enter blood capillaries. Simple sugars are absorbed by active transport or facilitated diffusion.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illi"/>
          <p:cNvPicPr>
            <a:picLocks noChangeAspect="1" noChangeArrowheads="1"/>
          </p:cNvPicPr>
          <p:nvPr/>
        </p:nvPicPr>
        <p:blipFill>
          <a:blip r:embed="rId2"/>
          <a:srcRect/>
          <a:stretch>
            <a:fillRect/>
          </a:stretch>
        </p:blipFill>
        <p:spPr bwMode="auto">
          <a:xfrm>
            <a:off x="0" y="714356"/>
            <a:ext cx="9144000" cy="5857916"/>
          </a:xfrm>
          <a:prstGeom prst="rect">
            <a:avLst/>
          </a:prstGeom>
          <a:noFill/>
          <a:ln w="9525">
            <a:noFill/>
            <a:miter lim="800000"/>
            <a:headEnd/>
            <a:tailEnd/>
          </a:ln>
        </p:spPr>
      </p:pic>
    </p:spTree>
  </p:cSld>
  <p:clrMapOvr>
    <a:masterClrMapping/>
  </p:clrMapOvr>
  <p:transition>
    <p:pull dir="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428604"/>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Protein digestion begins in the stomach as  result of pepsin activity, and is completed in the small intestine by enzymes from intestinal mucosa and the pancreas. During this process, large protein molecules are broken down into amino acids a, which are then absorbed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active transport and are carried by the blood.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molecules are digested almost entirely by enzymes from intestinal mucosa and pancreas. The resulting fatty acid molecules are absorbed in the following steps: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2860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Low" rtl="0" fontAlgn="base">
              <a:spcBef>
                <a:spcPct val="0"/>
              </a:spcBef>
              <a:spcAft>
                <a:spcPct val="0"/>
              </a:spcAft>
              <a:buFont typeface="+mj-lt"/>
              <a:buAutoNum type="arabicPeriod"/>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fatty acid molecules dissolve in the epithelial cell membranes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diffuse through them.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indent="-457200" algn="justLow" rtl="0" eaLnBrk="0" fontAlgn="base" hangingPunct="0">
              <a:spcBef>
                <a:spcPct val="0"/>
              </a:spcBef>
              <a:spcAft>
                <a:spcPct val="0"/>
              </a:spcAft>
              <a:buFont typeface="+mj-lt"/>
              <a:buAutoNum type="arabicPeriod"/>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endoplasmic reticulum of the cells use the fatty acids to synthesize fat molecules similar to those previously digested.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indent="-457200" algn="justLow" rtl="0" eaLnBrk="0" fontAlgn="base" hangingPunct="0">
              <a:spcBef>
                <a:spcPct val="0"/>
              </a:spcBef>
              <a:spcAft>
                <a:spcPct val="0"/>
              </a:spcAft>
              <a:buFont typeface="+mj-lt"/>
              <a:buAutoNum type="arabicPeriod"/>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fats collect in clusters that become encased in protein.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descr="lacteal"/>
          <p:cNvPicPr>
            <a:picLocks noChangeAspect="1" noChangeArrowheads="1"/>
          </p:cNvPicPr>
          <p:nvPr/>
        </p:nvPicPr>
        <p:blipFill>
          <a:blip r:embed="rId2"/>
          <a:srcRect b="7063"/>
          <a:stretch>
            <a:fillRect/>
          </a:stretch>
        </p:blipFill>
        <p:spPr bwMode="auto">
          <a:xfrm>
            <a:off x="2071670" y="3143248"/>
            <a:ext cx="7072330" cy="3714752"/>
          </a:xfrm>
          <a:prstGeom prst="rect">
            <a:avLst/>
          </a:prstGeom>
          <a:noFill/>
          <a:ln w="9525">
            <a:noFill/>
            <a:miter lim="800000"/>
            <a:headEnd/>
            <a:tailEnd/>
          </a:ln>
        </p:spPr>
      </p:pic>
    </p:spTree>
  </p:cSld>
  <p:clrMapOvr>
    <a:masterClrMapping/>
  </p:clrMapOvr>
  <p:transition>
    <p:pull dir="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71480"/>
            <a:ext cx="9144000" cy="5693866"/>
          </a:xfrm>
          <a:prstGeom prst="rect">
            <a:avLst/>
          </a:prstGeom>
        </p:spPr>
        <p:txBody>
          <a:bodyPr wrap="square">
            <a:spAutoFit/>
          </a:bodyPr>
          <a:lstStyle/>
          <a:p>
            <a:pPr marL="457200" indent="-457200" algn="justLow" rtl="0" eaLnBrk="0" fontAlgn="base" hangingPunct="0">
              <a:spcBef>
                <a:spcPct val="0"/>
              </a:spcBef>
              <a:spcAft>
                <a:spcPct val="0"/>
              </a:spcAft>
              <a:tabLst>
                <a:tab pos="914400" algn="l"/>
              </a:tabLst>
            </a:pPr>
            <a:r>
              <a:rPr lang="en-US" sz="2800" b="1" dirty="0" smtClean="0">
                <a:latin typeface="Times New Roman" pitchFamily="18" charset="0"/>
                <a:ea typeface="Calibri" pitchFamily="34" charset="0"/>
                <a:cs typeface="Times New Roman" pitchFamily="18" charset="0"/>
              </a:rPr>
              <a:t>4.The resulting large molecules of lipoprotein are called </a:t>
            </a:r>
            <a:r>
              <a:rPr lang="en-US" sz="2800" b="1" dirty="0" err="1" smtClean="0">
                <a:latin typeface="Times New Roman" pitchFamily="18" charset="0"/>
                <a:ea typeface="Calibri" pitchFamily="34" charset="0"/>
                <a:cs typeface="Times New Roman" pitchFamily="18" charset="0"/>
              </a:rPr>
              <a:t>chylomicrons</a:t>
            </a:r>
            <a:r>
              <a:rPr lang="en-US" sz="2800" b="1" dirty="0" smtClean="0">
                <a:latin typeface="Times New Roman" pitchFamily="18" charset="0"/>
                <a:ea typeface="Calibri" pitchFamily="34" charset="0"/>
                <a:cs typeface="Times New Roman" pitchFamily="18" charset="0"/>
              </a:rPr>
              <a:t> and they make their way to the lacteal of the </a:t>
            </a:r>
            <a:r>
              <a:rPr lang="en-US" sz="2800" b="1" dirty="0" err="1" smtClean="0">
                <a:latin typeface="Times New Roman" pitchFamily="18" charset="0"/>
                <a:ea typeface="Calibri" pitchFamily="34" charset="0"/>
                <a:cs typeface="Times New Roman" pitchFamily="18" charset="0"/>
              </a:rPr>
              <a:t>villus</a:t>
            </a:r>
            <a:r>
              <a:rPr lang="en-US" sz="2800" b="1" dirty="0" smtClean="0">
                <a:latin typeface="Times New Roman" pitchFamily="18" charset="0"/>
                <a:ea typeface="Calibri" pitchFamily="34" charset="0"/>
                <a:cs typeface="Times New Roman" pitchFamily="18" charset="0"/>
              </a:rPr>
              <a:t>.</a:t>
            </a:r>
            <a:endParaRPr lang="en-US" sz="2800" dirty="0" smtClean="0">
              <a:latin typeface="Arial" pitchFamily="34" charset="0"/>
              <a:cs typeface="Arial" pitchFamily="34" charset="0"/>
            </a:endParaRPr>
          </a:p>
          <a:p>
            <a:pPr marL="457200" indent="-457200" algn="justLow" rtl="0" eaLnBrk="0" fontAlgn="base" hangingPunct="0">
              <a:spcBef>
                <a:spcPct val="0"/>
              </a:spcBef>
              <a:spcAft>
                <a:spcPct val="0"/>
              </a:spcAft>
              <a:tabLst>
                <a:tab pos="914400" algn="l"/>
              </a:tabLst>
            </a:pPr>
            <a:endParaRPr lang="en-US" sz="2800" b="1" dirty="0" smtClean="0">
              <a:latin typeface="Times New Roman" pitchFamily="18" charset="0"/>
              <a:ea typeface="Calibri" pitchFamily="34" charset="0"/>
              <a:cs typeface="Times New Roman" pitchFamily="18" charset="0"/>
            </a:endParaRPr>
          </a:p>
          <a:p>
            <a:pPr marL="457200" indent="-457200" algn="justLow" rtl="0" eaLnBrk="0" fontAlgn="base" hangingPunct="0">
              <a:spcBef>
                <a:spcPct val="0"/>
              </a:spcBef>
              <a:spcAft>
                <a:spcPct val="0"/>
              </a:spcAft>
              <a:tabLst>
                <a:tab pos="914400" algn="l"/>
              </a:tabLst>
            </a:pPr>
            <a:r>
              <a:rPr lang="en-US" sz="2800" b="1" dirty="0" smtClean="0">
                <a:latin typeface="Times New Roman" pitchFamily="18" charset="0"/>
                <a:ea typeface="Calibri" pitchFamily="34" charset="0"/>
                <a:cs typeface="Times New Roman" pitchFamily="18" charset="0"/>
              </a:rPr>
              <a:t>5.Periodic contractions of smooth muscles in the </a:t>
            </a:r>
            <a:r>
              <a:rPr lang="en-US" sz="2800" b="1" dirty="0" err="1" smtClean="0">
                <a:latin typeface="Times New Roman" pitchFamily="18" charset="0"/>
                <a:ea typeface="Calibri" pitchFamily="34" charset="0"/>
                <a:cs typeface="Times New Roman" pitchFamily="18" charset="0"/>
              </a:rPr>
              <a:t>villus</a:t>
            </a:r>
            <a:r>
              <a:rPr lang="en-US" sz="2800" b="1" dirty="0" smtClean="0">
                <a:latin typeface="Times New Roman" pitchFamily="18" charset="0"/>
                <a:ea typeface="Calibri" pitchFamily="34" charset="0"/>
                <a:cs typeface="Times New Roman" pitchFamily="18" charset="0"/>
              </a:rPr>
              <a:t> help empty the </a:t>
            </a:r>
            <a:r>
              <a:rPr lang="en-US" sz="2800" b="1" dirty="0" err="1" smtClean="0">
                <a:latin typeface="Times New Roman" pitchFamily="18" charset="0"/>
                <a:ea typeface="Calibri" pitchFamily="34" charset="0"/>
                <a:cs typeface="Times New Roman" pitchFamily="18" charset="0"/>
              </a:rPr>
              <a:t>villus</a:t>
            </a:r>
            <a:r>
              <a:rPr lang="en-US" sz="2800" b="1" dirty="0" smtClean="0">
                <a:latin typeface="Times New Roman" pitchFamily="18" charset="0"/>
                <a:ea typeface="Calibri" pitchFamily="34" charset="0"/>
                <a:cs typeface="Times New Roman" pitchFamily="18" charset="0"/>
              </a:rPr>
              <a:t> into the thoracic duct. The lymph carries the </a:t>
            </a:r>
            <a:r>
              <a:rPr lang="en-US" sz="2800" b="1" dirty="0" err="1" smtClean="0">
                <a:latin typeface="Times New Roman" pitchFamily="18" charset="0"/>
                <a:ea typeface="Calibri" pitchFamily="34" charset="0"/>
                <a:cs typeface="Times New Roman" pitchFamily="18" charset="0"/>
              </a:rPr>
              <a:t>chylomicrons</a:t>
            </a:r>
            <a:r>
              <a:rPr lang="en-US" sz="2800" b="1" dirty="0" smtClean="0">
                <a:latin typeface="Times New Roman" pitchFamily="18" charset="0"/>
                <a:ea typeface="Calibri" pitchFamily="34" charset="0"/>
                <a:cs typeface="Times New Roman" pitchFamily="18" charset="0"/>
              </a:rPr>
              <a:t> to the blood stream, they transported to the capillaries of muscle and adipose tissues. The remnants of the </a:t>
            </a:r>
            <a:r>
              <a:rPr lang="en-US" sz="2800" b="1" dirty="0" err="1" smtClean="0">
                <a:latin typeface="Times New Roman" pitchFamily="18" charset="0"/>
                <a:ea typeface="Calibri" pitchFamily="34" charset="0"/>
                <a:cs typeface="Times New Roman" pitchFamily="18" charset="0"/>
              </a:rPr>
              <a:t>chylomicrons</a:t>
            </a:r>
            <a:r>
              <a:rPr lang="en-US" sz="2800" b="1" dirty="0" smtClean="0">
                <a:latin typeface="Times New Roman" pitchFamily="18" charset="0"/>
                <a:ea typeface="Calibri" pitchFamily="34" charset="0"/>
                <a:cs typeface="Times New Roman" pitchFamily="18" charset="0"/>
              </a:rPr>
              <a:t> travel in the blood to the liver. Some fatty acids with relatively short carbon chains may be absorbed directly into the blood capillaries of the </a:t>
            </a:r>
            <a:r>
              <a:rPr lang="en-US" sz="2800" b="1" dirty="0" err="1" smtClean="0">
                <a:latin typeface="Times New Roman" pitchFamily="18" charset="0"/>
                <a:ea typeface="Calibri" pitchFamily="34" charset="0"/>
                <a:cs typeface="Times New Roman" pitchFamily="18" charset="0"/>
              </a:rPr>
              <a:t>villus</a:t>
            </a:r>
            <a:r>
              <a:rPr lang="en-US" sz="2800" b="1" dirty="0" smtClean="0">
                <a:latin typeface="Times New Roman" pitchFamily="18" charset="0"/>
                <a:ea typeface="Calibri" pitchFamily="34" charset="0"/>
                <a:cs typeface="Times New Roman" pitchFamily="18" charset="0"/>
              </a:rPr>
              <a:t> without being converted back into fat.</a:t>
            </a:r>
            <a:endParaRPr lang="en-US" sz="2800" dirty="0" smtClean="0">
              <a:latin typeface="Arial" pitchFamily="34" charset="0"/>
              <a:cs typeface="Arial" pitchFamily="34" charset="0"/>
            </a:endParaRPr>
          </a:p>
        </p:txBody>
      </p:sp>
    </p:spTree>
  </p:cSld>
  <p:clrMapOvr>
    <a:masterClrMapping/>
  </p:clrMapOvr>
  <p:transition>
    <p:pull dir="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rtl="0" fontAlgn="base">
              <a:spcBef>
                <a:spcPct val="0"/>
              </a:spcBef>
              <a:spcAft>
                <a:spcPct val="0"/>
              </a:spcAft>
              <a:buFont typeface="Arial" pitchFamily="34" charset="0"/>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intestinal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absorb electrolytes and water. Certain ions, such as sodium, potassium, and bicarbonate are readily absorbed; but other ions, including calcium, magnesium, an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sulphate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poorly absorbed. Electrolytes are usually absorbed by active transport and water by osmosis.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Disorders of GIT:</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Diarrhea: increase peristalsis due to enteritis lead to loss of fluid and electrolytes in the stool.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14356"/>
            <a:ext cx="8858280" cy="3970318"/>
          </a:xfrm>
          <a:prstGeom prst="rect">
            <a:avLst/>
          </a:prstGeom>
        </p:spPr>
        <p:txBody>
          <a:bodyPr wrap="square">
            <a:spAutoFit/>
          </a:bodyPr>
          <a:lstStyle/>
          <a:p>
            <a:pPr lvl="0" algn="justLow" rtl="0" eaLnBrk="0" fontAlgn="base" hangingPunct="0">
              <a:spcBef>
                <a:spcPct val="0"/>
              </a:spcBef>
              <a:spcAft>
                <a:spcPct val="0"/>
              </a:spcAft>
              <a:buFontTx/>
              <a:buChar char="•"/>
              <a:tabLst>
                <a:tab pos="457200" algn="l"/>
              </a:tabLst>
            </a:pPr>
            <a:r>
              <a:rPr lang="en-US" sz="2800" b="1" dirty="0" smtClean="0">
                <a:latin typeface="Times New Roman" pitchFamily="18" charset="0"/>
                <a:ea typeface="Calibri" pitchFamily="34" charset="0"/>
                <a:cs typeface="Times New Roman" pitchFamily="18" charset="0"/>
              </a:rPr>
              <a:t>Vomiting (emesis): is the forceful expulsion of contents of the stomach and upper intestinal tract through the mouth. Vomiting is a reflex coordinated by vomiting center in the brain stem or by activation of the chemoreceptor trigger zone within the brain stem. Vomiting is usually proceeded by increased salivation, sweating, increased heart rate, pallor and feeling of nausea, all characteristic of a general discharge of the sympathetic nervous system. Vomiting begins with:</a:t>
            </a:r>
            <a:endParaRPr lang="en-US" sz="2800" dirty="0" smtClean="0">
              <a:latin typeface="Arial" pitchFamily="34" charset="0"/>
              <a:cs typeface="Arial" pitchFamily="34" charset="0"/>
            </a:endParaRPr>
          </a:p>
        </p:txBody>
      </p:sp>
    </p:spTree>
  </p:cSld>
  <p:clrMapOvr>
    <a:masterClrMapping/>
  </p:clrMapOvr>
  <p:transition>
    <p:pull dir="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Low"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Deep inspiration, closure of the glottis and elevation of the soft palate.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abdominal and thoracic muscle contract, raising the abdominal pressure, the upper portion of small intestine contracts and tends to force some of intestinal contents back into the stomach, thus some of bile may be present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vomitus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lower esophageal sphincter relaxes and high abdominal pressure forces the contents of the stomach into the esophagus.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initial sequence of events can occur repeatedly without vomiting and is known as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retching.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357166"/>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628650" algn="l"/>
              </a:tabLst>
            </a:pPr>
            <a:r>
              <a:rPr kumimoji="0" lang="en-US" sz="24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The movement of GIT (GIT motility):</a:t>
            </a:r>
            <a:r>
              <a:rPr kumimoji="0" lang="en-US" sz="24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2 types of movements in GIT: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Mixing movement: local mix the food with secretion in GIT, done by visceral smooth muscle of the  organ.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Propulsive movement: push the food from one part of GIT to the other. It is also called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peristalsis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Low" rtl="0" eaLnBrk="0" fontAlgn="base" hangingPunct="0">
              <a:spcBef>
                <a:spcPct val="0"/>
              </a:spcBef>
              <a:spcAft>
                <a:spcPct val="0"/>
              </a:spcAft>
              <a:buFont typeface="Arial" pitchFamily="34" charset="0"/>
              <a:buChar char="•"/>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due to contraction of the smooth muscle and it's not unique for GIT it is also occurs  in other organs like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ureters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Low" rtl="0" eaLnBrk="0" fontAlgn="base" hangingPunct="0">
              <a:spcBef>
                <a:spcPct val="0"/>
              </a:spcBef>
              <a:spcAft>
                <a:spcPct val="0"/>
              </a:spcAft>
              <a:buFont typeface="Arial" pitchFamily="34" charset="0"/>
              <a:buChar char="•"/>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Peristalsis has one direction of movement called oral to caudal direction (oral to rectal) while in abnormal conditions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vomiting, the direction will be reversed (opposite).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Arial" pitchFamily="34" charset="0"/>
              <a:buChar char="•"/>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stimulus for peristalsis is distention of lumen of GIT by food (or other material even a foreign body). This distention is going to stimulate the mechanoreceptor which will send impulse to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plexus which will initiates peristalsis.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144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Causes</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Vomiting center will receive stimuli from upper GIT  through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due to irritation of upper GIT (stomach, duodenum, esophagus or pharynx) by the ingested toxic substances or infections.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stimuli through limbic system → vomiting center through sight, smell, and taste.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Irritation of vestibular apparatus of ear during rapid motion.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Drugs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morphine  it will not act on vomiting center directly but act on area called chemoreceptor trigger zone in medulla oblongata and this will act on vomiting center..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Objectives</a:t>
            </a:r>
            <a:endParaRPr kumimoji="0" lang="en-US" sz="2800" i="0" u="none" strike="noStrike" cap="none" normalizeH="0" baseline="0" dirty="0" smtClean="0">
              <a:ln>
                <a:noFill/>
              </a:ln>
              <a:solidFill>
                <a:srgbClr val="008080"/>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Describe the functions of the digestive system, and list it is structures and regions.</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Describe the roles of HCL and pepsin in digestion, and explain why the stomach does not normally digest itself.</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the electrical activity that occurs in the intestine and describe the nature of peristalsis and segmentation.</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how the large intestine absorbs fluid and electrolytes.</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Discuss the nature and the actions of the different gastrointestinal hormones.</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Describe the role of bile and pancreatic enzymes in the digestion and absorption of food.</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how pancreatic juice and bile secretion is regulated by nerves and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hormons</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 algn="just" defTabSz="914400" rtl="0" eaLnBrk="1" fontAlgn="base" latinLnBrk="0" hangingPunct="1">
              <a:lnSpc>
                <a:spcPct val="100000"/>
              </a:lnSpc>
              <a:spcBef>
                <a:spcPct val="0"/>
              </a:spcBef>
              <a:spcAft>
                <a:spcPct val="0"/>
              </a:spcAft>
              <a:buClrTx/>
              <a:buSzTx/>
              <a:buFontTx/>
              <a:buNone/>
              <a:tabLst>
                <a:tab pos="857250" algn="r"/>
              </a:tabLst>
            </a:pPr>
            <a:r>
              <a:rPr kumimoji="0" lang="en-US" sz="2400" b="1" i="0" u="sng" strike="noStrike" cap="none" normalizeH="0" baseline="0" dirty="0" smtClean="0">
                <a:ln>
                  <a:noFill/>
                </a:ln>
                <a:solidFill>
                  <a:srgbClr val="008080"/>
                </a:solidFill>
                <a:effectLst/>
                <a:latin typeface="Arial Rounded MT Bold" pitchFamily="34" charset="0"/>
                <a:ea typeface="Calibri" pitchFamily="34" charset="0"/>
                <a:cs typeface="Times New Roman" pitchFamily="18" charset="0"/>
              </a:rPr>
              <a:t>Questions</a:t>
            </a:r>
          </a:p>
          <a:p>
            <a:pPr marL="0" marR="0" lvl="0" indent="57150" algn="just" defTabSz="914400" rtl="0" eaLnBrk="1" fontAlgn="base" latinLnBrk="0" hangingPunct="1">
              <a:lnSpc>
                <a:spcPct val="100000"/>
              </a:lnSpc>
              <a:spcBef>
                <a:spcPct val="0"/>
              </a:spcBef>
              <a:spcAft>
                <a:spcPct val="0"/>
              </a:spcAft>
              <a:buClrTx/>
              <a:buSzTx/>
              <a:buFontTx/>
              <a:buNone/>
              <a:tabLst>
                <a:tab pos="857250" algn="r"/>
              </a:tabLst>
            </a:pPr>
            <a:endParaRPr kumimoji="0" lang="en-US" sz="2400" b="1"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857250" algn="r"/>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List the functions of HCL.</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400" b="1" i="0" u="none" strike="noStrike" cap="none" normalizeH="0" baseline="0" dirty="0" smtClean="0">
                <a:ln>
                  <a:noFill/>
                </a:ln>
                <a:solidFill>
                  <a:srgbClr val="008080"/>
                </a:solidFill>
                <a:effectLst/>
                <a:latin typeface="Arial Rounded MT Bold" pitchFamily="34" charset="0"/>
                <a:ea typeface="Calibri" pitchFamily="34" charset="0"/>
                <a:cs typeface="Times New Roman" pitchFamily="18" charset="0"/>
              </a:rPr>
              <a:t>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Activation of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pepsinogen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pepsin that aid in the digestion of protein.</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b</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Kills bacteria, viruses and many toxins.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Converts the dietary ferric Fe</a:t>
            </a:r>
            <a:r>
              <a:rPr kumimoji="0" lang="en-US" sz="24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ferrous Fe</a:t>
            </a:r>
            <a:r>
              <a:rPr kumimoji="0" lang="en-US" sz="24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better absorbed.</a:t>
            </a: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2.How can pancreases protected from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autogigestion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Pancreatic enzymes when released they are inactive, then they will be activated in the duodenum by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enterokinase</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convert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trypsinogen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it is active form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will activate  all other enzymes.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7148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57250" algn="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3.Define emulsification.</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molecules of fat tend to clump into fat globules, bile salts affect fat globules much like a soap reducing surface tension and break fat globules into smaller fat droplets.</a:t>
            </a: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4.Describe the absorption in the stomach.</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57250" algn="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Although gastric enzymes begin breaking down protein, the stomach wall is not well adapted to absorb digestive products. However, the stomach absorb small quantities of water, glucose, certain salts, alcohol and some lipid-soluble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druges</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4291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 typeface="Arial" pitchFamily="34" charset="0"/>
              <a:buChar char="•"/>
              <a:tabLst>
                <a:tab pos="6286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area behind the distention will contract due to release of acetylcholine and substance P while the area after (in front of) the distention will relax due to the release of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vaso</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-active intestinal polypeptide (VIP). This is called the law of gut.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peristalsis2"/>
          <p:cNvPicPr>
            <a:picLocks noChangeAspect="1" noChangeArrowheads="1"/>
          </p:cNvPicPr>
          <p:nvPr/>
        </p:nvPicPr>
        <p:blipFill>
          <a:blip r:embed="rId2"/>
          <a:srcRect/>
          <a:stretch>
            <a:fillRect/>
          </a:stretch>
        </p:blipFill>
        <p:spPr bwMode="auto">
          <a:xfrm>
            <a:off x="0" y="2214554"/>
            <a:ext cx="9144000" cy="442915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6730s\Pictures\Peristalsis.gif"/>
          <p:cNvPicPr>
            <a:picLocks noChangeAspect="1" noChangeArrowheads="1" noCrop="1"/>
          </p:cNvPicPr>
          <p:nvPr/>
        </p:nvPicPr>
        <p:blipFill>
          <a:blip r:embed="rId2"/>
          <a:srcRect/>
          <a:stretch>
            <a:fillRect/>
          </a:stretch>
        </p:blipFill>
        <p:spPr bwMode="auto">
          <a:xfrm>
            <a:off x="-108520" y="-27384"/>
            <a:ext cx="9264381" cy="6885384"/>
          </a:xfrm>
          <a:prstGeom prst="rect">
            <a:avLst/>
          </a:prstGeom>
          <a:noFill/>
        </p:spPr>
      </p:pic>
    </p:spTree>
    <p:extLst>
      <p:ext uri="{BB962C8B-B14F-4D97-AF65-F5344CB8AC3E}">
        <p14:creationId xmlns:p14="http://schemas.microsoft.com/office/powerpoint/2010/main" val="2571409029"/>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28604"/>
            <a:ext cx="9144000" cy="3416320"/>
          </a:xfrm>
          <a:prstGeom prst="rect">
            <a:avLst/>
          </a:prstGeom>
        </p:spPr>
        <p:txBody>
          <a:bodyPr wrap="square">
            <a:spAutoFit/>
          </a:bodyPr>
          <a:lstStyle/>
          <a:p>
            <a:pPr lvl="1" algn="justLow" rtl="0" eaLnBrk="0" fontAlgn="base" hangingPunct="0">
              <a:spcBef>
                <a:spcPct val="0"/>
              </a:spcBef>
              <a:spcAft>
                <a:spcPct val="0"/>
              </a:spcAft>
              <a:buFont typeface="Arial" pitchFamily="34" charset="0"/>
              <a:buChar char="•"/>
              <a:tabLst>
                <a:tab pos="628650" algn="l"/>
              </a:tabLst>
            </a:pPr>
            <a:r>
              <a:rPr lang="en-US" sz="2400" b="1" dirty="0" smtClean="0">
                <a:latin typeface="Times New Roman" pitchFamily="18" charset="0"/>
                <a:ea typeface="Calibri" pitchFamily="34" charset="0"/>
                <a:cs typeface="Times New Roman" pitchFamily="18" charset="0"/>
              </a:rPr>
              <a:t>The area in front of distention is going to do  receptor relaxation so food will move from oral to caudal end, and food will move to the relaxed area.</a:t>
            </a:r>
            <a:endParaRPr lang="en-US" sz="2400" dirty="0" smtClean="0">
              <a:latin typeface="Arial" pitchFamily="34" charset="0"/>
              <a:cs typeface="Arial" pitchFamily="34" charset="0"/>
            </a:endParaRPr>
          </a:p>
          <a:p>
            <a:pPr lvl="1" algn="justLow" rtl="0" eaLnBrk="0" fontAlgn="base" hangingPunct="0">
              <a:spcBef>
                <a:spcPct val="0"/>
              </a:spcBef>
              <a:spcAft>
                <a:spcPct val="0"/>
              </a:spcAft>
              <a:buFont typeface="Arial" pitchFamily="34" charset="0"/>
              <a:buChar char="•"/>
              <a:tabLst>
                <a:tab pos="628650" algn="l"/>
              </a:tabLst>
            </a:pPr>
            <a:r>
              <a:rPr lang="en-US" sz="2400" b="1" dirty="0" smtClean="0">
                <a:latin typeface="Times New Roman" pitchFamily="18" charset="0"/>
                <a:ea typeface="Calibri" pitchFamily="34" charset="0"/>
                <a:cs typeface="Times New Roman" pitchFamily="18" charset="0"/>
              </a:rPr>
              <a:t> In some children there is congenital absence of </a:t>
            </a:r>
            <a:r>
              <a:rPr lang="en-US" sz="2400" b="1" dirty="0" err="1" smtClean="0">
                <a:latin typeface="Times New Roman" pitchFamily="18" charset="0"/>
                <a:ea typeface="Calibri" pitchFamily="34" charset="0"/>
                <a:cs typeface="Times New Roman" pitchFamily="18" charset="0"/>
              </a:rPr>
              <a:t>Myenteric</a:t>
            </a:r>
            <a:r>
              <a:rPr lang="en-US" sz="2400" b="1" dirty="0" smtClean="0">
                <a:latin typeface="Times New Roman" pitchFamily="18" charset="0"/>
                <a:ea typeface="Calibri" pitchFamily="34" charset="0"/>
                <a:cs typeface="Times New Roman" pitchFamily="18" charset="0"/>
              </a:rPr>
              <a:t> nerve plexus in segment of the  colon (</a:t>
            </a:r>
            <a:r>
              <a:rPr lang="en-US" sz="2400" b="1" dirty="0" err="1" smtClean="0">
                <a:latin typeface="Times New Roman" pitchFamily="18" charset="0"/>
                <a:ea typeface="Calibri" pitchFamily="34" charset="0"/>
                <a:cs typeface="Times New Roman" pitchFamily="18" charset="0"/>
              </a:rPr>
              <a:t>aganglionic</a:t>
            </a:r>
            <a:r>
              <a:rPr lang="en-US" sz="2400" b="1" dirty="0" smtClean="0">
                <a:latin typeface="Times New Roman" pitchFamily="18" charset="0"/>
                <a:ea typeface="Calibri" pitchFamily="34" charset="0"/>
                <a:cs typeface="Times New Roman" pitchFamily="18" charset="0"/>
              </a:rPr>
              <a:t> segment) → no  peristalsis in this segment → food (feces) can not transported from oral to caudal direction → distension of the colon (congenital </a:t>
            </a:r>
            <a:r>
              <a:rPr lang="en-US" sz="2400" b="1" dirty="0" err="1" smtClean="0">
                <a:latin typeface="Times New Roman" pitchFamily="18" charset="0"/>
                <a:ea typeface="Calibri" pitchFamily="34" charset="0"/>
                <a:cs typeface="Times New Roman" pitchFamily="18" charset="0"/>
              </a:rPr>
              <a:t>megacolon</a:t>
            </a:r>
            <a:r>
              <a:rPr lang="en-US" sz="2400" b="1" dirty="0" smtClean="0">
                <a:latin typeface="Times New Roman" pitchFamily="18" charset="0"/>
                <a:ea typeface="Calibri" pitchFamily="34" charset="0"/>
                <a:cs typeface="Times New Roman" pitchFamily="18" charset="0"/>
              </a:rPr>
              <a:t> also called </a:t>
            </a:r>
            <a:r>
              <a:rPr lang="en-US" sz="2400" b="1" dirty="0" err="1" smtClean="0">
                <a:latin typeface="Times New Roman" pitchFamily="18" charset="0"/>
                <a:ea typeface="Calibri" pitchFamily="34" charset="0"/>
                <a:cs typeface="Times New Roman" pitchFamily="18" charset="0"/>
              </a:rPr>
              <a:t>Hirschsprung</a:t>
            </a:r>
            <a:r>
              <a:rPr lang="en-US" sz="2400" b="1" baseline="30000" dirty="0" err="1" smtClean="0">
                <a:latin typeface="Times New Roman" pitchFamily="18" charset="0"/>
                <a:ea typeface="Calibri" pitchFamily="34" charset="0"/>
                <a:cs typeface="Times New Roman" pitchFamily="18" charset="0"/>
              </a:rPr>
              <a:t>,</a:t>
            </a:r>
            <a:r>
              <a:rPr lang="en-US" sz="2400" b="1" dirty="0" err="1" smtClean="0">
                <a:latin typeface="Times New Roman" pitchFamily="18" charset="0"/>
                <a:ea typeface="Calibri" pitchFamily="34" charset="0"/>
                <a:cs typeface="Times New Roman" pitchFamily="18" charset="0"/>
              </a:rPr>
              <a:t>s</a:t>
            </a:r>
            <a:r>
              <a:rPr lang="en-US" sz="2400" b="1" dirty="0" smtClean="0">
                <a:latin typeface="Times New Roman" pitchFamily="18" charset="0"/>
                <a:ea typeface="Calibri" pitchFamily="34" charset="0"/>
                <a:cs typeface="Times New Roman" pitchFamily="18" charset="0"/>
              </a:rPr>
              <a:t> disease) → abdominal distension and constipation. Treated by surgery.</a:t>
            </a:r>
            <a:endParaRPr lang="en-US" sz="2400" dirty="0" smtClean="0">
              <a:latin typeface="Arial" pitchFamily="34" charset="0"/>
              <a:cs typeface="Arial" pitchFamily="34" charset="0"/>
            </a:endParaRPr>
          </a:p>
        </p:txBody>
      </p:sp>
      <p:pic>
        <p:nvPicPr>
          <p:cNvPr id="5122" name="Picture 2" descr="megacolon"/>
          <p:cNvPicPr>
            <a:picLocks noChangeAspect="1" noChangeArrowheads="1"/>
          </p:cNvPicPr>
          <p:nvPr/>
        </p:nvPicPr>
        <p:blipFill>
          <a:blip r:embed="rId2"/>
          <a:srcRect/>
          <a:stretch>
            <a:fillRect/>
          </a:stretch>
        </p:blipFill>
        <p:spPr bwMode="auto">
          <a:xfrm>
            <a:off x="4286248" y="3857628"/>
            <a:ext cx="4857752" cy="300037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50004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buFont typeface="Arial" pitchFamily="34" charset="0"/>
              <a:buChar char="•"/>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Peristalsis in intestine need intact and integrated regularly distributed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plexus. If any part of GIT  is removed then re-sutured in opposite side → no peristalsis.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Peristalsis is due to local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plexus  and it is controlled by extrinsic nerve system (sympathetic → inhibitory, parasympathetic → stimulatory).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vomiting the peristalsis is reversed and this is done by extrinsic nervous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buFontTx/>
              <a:buChar char="•"/>
              <a:tabLst>
                <a:tab pos="666750" algn="l"/>
              </a:tabLst>
            </a:pPr>
            <a:endPar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endParaRPr>
          </a:p>
          <a:p>
            <a:pPr lvl="0" algn="justLow" rtl="0" fontAlgn="base">
              <a:spcBef>
                <a:spcPct val="0"/>
              </a:spcBef>
              <a:spcAft>
                <a:spcPct val="0"/>
              </a:spcAft>
              <a:tabLst>
                <a:tab pos="666750" algn="l"/>
              </a:tabLst>
            </a:pPr>
            <a:r>
              <a:rPr lang="en-US" sz="2800" b="1" dirty="0" smtClean="0">
                <a:solidFill>
                  <a:srgbClr val="008080"/>
                </a:solidFill>
                <a:latin typeface="Times New Roman" pitchFamily="18" charset="0"/>
                <a:ea typeface="Calibri" pitchFamily="34" charset="0"/>
                <a:cs typeface="Times New Roman" pitchFamily="18" charset="0"/>
              </a:rPr>
              <a:t> </a:t>
            </a:r>
            <a:r>
              <a:rPr lang="en-US" sz="2800" b="1" dirty="0" smtClean="0">
                <a:solidFill>
                  <a:srgbClr val="008080"/>
                </a:solidFill>
              </a:rPr>
              <a:t>Mouth</a:t>
            </a:r>
            <a:endParaRPr lang="en-US" sz="2800" b="1" dirty="0" smtClean="0">
              <a:solidFill>
                <a:srgbClr val="008080"/>
              </a:solidFill>
              <a:latin typeface="Times New Roman" pitchFamily="18" charset="0"/>
              <a:ea typeface="Calibri" pitchFamily="34" charset="0"/>
              <a:cs typeface="Times New Roman" pitchFamily="18" charset="0"/>
            </a:endParaRPr>
          </a:p>
          <a:p>
            <a:pPr lvl="0" algn="justLow" rtl="0" fontAlgn="base">
              <a:spcBef>
                <a:spcPct val="0"/>
              </a:spcBef>
              <a:spcAft>
                <a:spcPct val="0"/>
              </a:spcAft>
              <a:buFontTx/>
              <a:buChar char="•"/>
              <a:tabLst>
                <a:tab pos="6667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important for chewing of food and mastication. Food will be destroyed into small particles and this  increases the surface area of food exposed to secretion. This is under the control of  extrinsic  nervous system and it is usually done by trigeminal and facial nerves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57232"/>
            <a:ext cx="9144000" cy="2308324"/>
          </a:xfrm>
          <a:prstGeom prst="rect">
            <a:avLst/>
          </a:prstGeom>
        </p:spPr>
        <p:txBody>
          <a:bodyPr wrap="square">
            <a:spAutoFit/>
          </a:bodyPr>
          <a:lstStyle/>
          <a:p>
            <a:pPr lvl="0" algn="justLow" rtl="0" eaLnBrk="0" fontAlgn="base" hangingPunct="0">
              <a:spcBef>
                <a:spcPct val="0"/>
              </a:spcBef>
              <a:spcAft>
                <a:spcPct val="0"/>
              </a:spcAft>
              <a:buFontTx/>
              <a:buChar char="•"/>
              <a:tabLst>
                <a:tab pos="666750" algn="l"/>
              </a:tabLst>
            </a:pPr>
            <a:r>
              <a:rPr lang="en-US" sz="2400" b="1" dirty="0" smtClean="0">
                <a:latin typeface="Times New Roman" pitchFamily="18" charset="0"/>
                <a:ea typeface="Calibri" pitchFamily="34" charset="0"/>
                <a:cs typeface="Times New Roman" pitchFamily="18" charset="0"/>
              </a:rPr>
              <a:t>Chewing started voluntary but it will continue automatically by automatic reflex because when food touch the roof of the mouth → reflex inhibition of </a:t>
            </a:r>
            <a:r>
              <a:rPr lang="en-US" sz="2400" b="1" dirty="0" err="1" smtClean="0">
                <a:latin typeface="Times New Roman" pitchFamily="18" charset="0"/>
                <a:ea typeface="Calibri" pitchFamily="34" charset="0"/>
                <a:cs typeface="Times New Roman" pitchFamily="18" charset="0"/>
              </a:rPr>
              <a:t>masseter</a:t>
            </a:r>
            <a:r>
              <a:rPr lang="en-US" sz="2400" b="1" dirty="0" smtClean="0">
                <a:latin typeface="Times New Roman" pitchFamily="18" charset="0"/>
                <a:ea typeface="Calibri" pitchFamily="34" charset="0"/>
                <a:cs typeface="Times New Roman" pitchFamily="18" charset="0"/>
              </a:rPr>
              <a:t> muscle → drop of mandible → stretch of </a:t>
            </a:r>
            <a:r>
              <a:rPr lang="en-US" sz="2400" b="1" dirty="0" err="1" smtClean="0">
                <a:latin typeface="Times New Roman" pitchFamily="18" charset="0"/>
                <a:ea typeface="Calibri" pitchFamily="34" charset="0"/>
                <a:cs typeface="Times New Roman" pitchFamily="18" charset="0"/>
              </a:rPr>
              <a:t>masseter</a:t>
            </a:r>
            <a:r>
              <a:rPr lang="en-US" sz="2400" b="1" dirty="0" smtClean="0">
                <a:latin typeface="Times New Roman" pitchFamily="18" charset="0"/>
                <a:ea typeface="Calibri" pitchFamily="34" charset="0"/>
                <a:cs typeface="Times New Roman" pitchFamily="18" charset="0"/>
              </a:rPr>
              <a:t> muscle → reflex contraction of master muscles →food will touch the roof of the mouth again</a:t>
            </a:r>
            <a:r>
              <a:rPr lang="en-US" sz="2400" b="1" dirty="0" smtClean="0">
                <a:latin typeface="Arial"/>
                <a:ea typeface="Calibri" pitchFamily="34" charset="0"/>
                <a:cs typeface="Times New Roman" pitchFamily="18" charset="0"/>
              </a:rPr>
              <a:t>…</a:t>
            </a:r>
            <a:r>
              <a:rPr lang="en-US" sz="2400" b="1" dirty="0" smtClean="0">
                <a:latin typeface="Times New Roman" pitchFamily="18" charset="0"/>
                <a:ea typeface="Calibri" pitchFamily="34" charset="0"/>
                <a:cs typeface="Times New Roman" pitchFamily="18" charset="0"/>
              </a:rPr>
              <a:t>. . The chewing center is located in the  medulla oblongata. The importance of chewing are:</a:t>
            </a:r>
            <a:endParaRPr lang="en-US" sz="2400" dirty="0" smtClean="0">
              <a:latin typeface="Arial" pitchFamily="34" charset="0"/>
              <a:cs typeface="Arial" pitchFamily="34" charset="0"/>
            </a:endParaRPr>
          </a:p>
        </p:txBody>
      </p:sp>
      <p:pic>
        <p:nvPicPr>
          <p:cNvPr id="3" name="Picture 2" descr="master"/>
          <p:cNvPicPr>
            <a:picLocks noChangeAspect="1" noChangeArrowheads="1"/>
          </p:cNvPicPr>
          <p:nvPr/>
        </p:nvPicPr>
        <p:blipFill>
          <a:blip r:embed="rId2"/>
          <a:srcRect/>
          <a:stretch>
            <a:fillRect/>
          </a:stretch>
        </p:blipFill>
        <p:spPr bwMode="auto">
          <a:xfrm>
            <a:off x="4357686" y="3286124"/>
            <a:ext cx="4786314" cy="357187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85794"/>
            <a:ext cx="8929750" cy="5693866"/>
          </a:xfrm>
          <a:prstGeom prst="rect">
            <a:avLst/>
          </a:prstGeom>
        </p:spPr>
        <p:txBody>
          <a:bodyPr wrap="square">
            <a:spAutoFit/>
          </a:bodyPr>
          <a:lstStyle/>
          <a:p>
            <a:pPr marL="514350" lvl="0" indent="-514350" algn="justLow" rtl="0" eaLnBrk="0" fontAlgn="base" hangingPunct="0">
              <a:spcBef>
                <a:spcPct val="0"/>
              </a:spcBef>
              <a:spcAft>
                <a:spcPct val="0"/>
              </a:spcAft>
              <a:buFont typeface="+mj-lt"/>
              <a:buAutoNum type="arabicPeriod"/>
              <a:tabLst>
                <a:tab pos="666750" algn="l"/>
              </a:tabLst>
            </a:pPr>
            <a:r>
              <a:rPr lang="en-US" sz="2800" b="1" dirty="0" smtClean="0">
                <a:latin typeface="Times New Roman" pitchFamily="18" charset="0"/>
                <a:ea typeface="Calibri" pitchFamily="34" charset="0"/>
                <a:cs typeface="Times New Roman" pitchFamily="18" charset="0"/>
              </a:rPr>
              <a:t>Breaks down the indigestible cellulose membranes around the nutrient portions of food</a:t>
            </a:r>
          </a:p>
          <a:p>
            <a:pPr marL="514350" lvl="0" indent="-514350" algn="justLow" rtl="0" eaLnBrk="0" fontAlgn="base" hangingPunct="0">
              <a:spcBef>
                <a:spcPct val="0"/>
              </a:spcBef>
              <a:spcAft>
                <a:spcPct val="0"/>
              </a:spcAft>
              <a:buFont typeface="+mj-lt"/>
              <a:buAutoNum type="arabicPeriod"/>
              <a:tabLst>
                <a:tab pos="666750" algn="l"/>
              </a:tabLst>
            </a:pPr>
            <a:r>
              <a:rPr lang="en-US" sz="2800" b="1" dirty="0" smtClean="0">
                <a:latin typeface="Times New Roman" pitchFamily="18" charset="0"/>
                <a:ea typeface="Calibri" pitchFamily="34" charset="0"/>
                <a:cs typeface="Times New Roman" pitchFamily="18" charset="0"/>
              </a:rPr>
              <a:t>Increase the surface area of food so the rate of digestion of food by digestive enzymes is increase.</a:t>
            </a:r>
            <a:endParaRPr lang="en-US" sz="2800" dirty="0" smtClean="0">
              <a:latin typeface="Arial" pitchFamily="34" charset="0"/>
              <a:cs typeface="Arial" pitchFamily="34" charset="0"/>
            </a:endParaRPr>
          </a:p>
          <a:p>
            <a:pPr marL="514350" lvl="0" indent="-514350" algn="justLow" rtl="0" eaLnBrk="0" fontAlgn="base" hangingPunct="0">
              <a:spcBef>
                <a:spcPct val="0"/>
              </a:spcBef>
              <a:spcAft>
                <a:spcPct val="0"/>
              </a:spcAft>
              <a:buFont typeface="+mj-lt"/>
              <a:buAutoNum type="arabicPeriod"/>
              <a:tabLst>
                <a:tab pos="666750" algn="l"/>
              </a:tabLst>
            </a:pPr>
            <a:r>
              <a:rPr lang="en-US" sz="2800" b="1" dirty="0" smtClean="0">
                <a:latin typeface="Times New Roman" pitchFamily="18" charset="0"/>
                <a:ea typeface="Calibri" pitchFamily="34" charset="0"/>
                <a:cs typeface="Times New Roman" pitchFamily="18" charset="0"/>
              </a:rPr>
              <a:t>Mixes the food with salivary secretions, which initiates the process of starch digestion(by salivary amylase) and lipid digestion(by lingual lipase) and lubricate and soften the bolus of food, making it easier to swallow.</a:t>
            </a:r>
            <a:endParaRPr lang="en-US" sz="2800" dirty="0" smtClean="0">
              <a:latin typeface="Arial" pitchFamily="34" charset="0"/>
              <a:cs typeface="Arial" pitchFamily="34" charset="0"/>
            </a:endParaRPr>
          </a:p>
          <a:p>
            <a:pPr marL="514350" lvl="0" indent="-514350" algn="justLow" rtl="0" eaLnBrk="0" fontAlgn="base" hangingPunct="0">
              <a:spcBef>
                <a:spcPct val="0"/>
              </a:spcBef>
              <a:spcAft>
                <a:spcPct val="0"/>
              </a:spcAft>
              <a:buFont typeface="+mj-lt"/>
              <a:buAutoNum type="arabicPeriod"/>
              <a:tabLst>
                <a:tab pos="666750" algn="l"/>
              </a:tabLst>
            </a:pPr>
            <a:r>
              <a:rPr lang="en-US" sz="2800" b="1" dirty="0" smtClean="0">
                <a:latin typeface="Times New Roman" pitchFamily="18" charset="0"/>
                <a:ea typeface="Calibri" pitchFamily="34" charset="0"/>
                <a:cs typeface="Times New Roman" pitchFamily="18" charset="0"/>
              </a:rPr>
              <a:t>Brings food into contact with taste receptors and releases odors that stimulate the olfactory receptors, which lead to increase the pleasure of eating and initiate gastric secretions.</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91801_01"/>
          <p:cNvPicPr>
            <a:picLocks noChangeAspect="1" noChangeArrowheads="1"/>
          </p:cNvPicPr>
          <p:nvPr/>
        </p:nvPicPr>
        <p:blipFill>
          <a:blip r:embed="rId2"/>
          <a:srcRect/>
          <a:stretch>
            <a:fillRect/>
          </a:stretch>
        </p:blipFill>
        <p:spPr bwMode="auto">
          <a:xfrm>
            <a:off x="0" y="0"/>
            <a:ext cx="9193117" cy="6858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357166"/>
            <a:ext cx="88582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6985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Swallowing (deglutition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Swallowing is a complicated mechanism because the pharynx most of the time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subserves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other functions (e.g. respiration). Swallowing can be divided into: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trachanat2"/>
          <p:cNvPicPr>
            <a:picLocks noChangeAspect="1" noChangeArrowheads="1"/>
          </p:cNvPicPr>
          <p:nvPr/>
        </p:nvPicPr>
        <p:blipFill>
          <a:blip r:embed="rId2"/>
          <a:srcRect/>
          <a:stretch>
            <a:fillRect/>
          </a:stretch>
        </p:blipFill>
        <p:spPr bwMode="auto">
          <a:xfrm>
            <a:off x="571472" y="2214554"/>
            <a:ext cx="8358246" cy="464344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57232"/>
            <a:ext cx="9144000" cy="4247317"/>
          </a:xfrm>
          <a:prstGeom prst="rect">
            <a:avLst/>
          </a:prstGeom>
        </p:spPr>
        <p:txBody>
          <a:bodyPr wrap="square">
            <a:spAutoFit/>
          </a:bodyPr>
          <a:lstStyle/>
          <a:p>
            <a:pPr lvl="0" algn="justLow" rtl="0" fontAlgn="base">
              <a:spcBef>
                <a:spcPct val="0"/>
              </a:spcBef>
              <a:spcAft>
                <a:spcPct val="0"/>
              </a:spcAft>
              <a:tabLst>
                <a:tab pos="698500" algn="l"/>
              </a:tabLst>
            </a:pPr>
            <a:endParaRPr lang="en-US" dirty="0" smtClean="0">
              <a:latin typeface="Arial" pitchFamily="34" charset="0"/>
              <a:cs typeface="Arial" pitchFamily="34" charset="0"/>
            </a:endParaRPr>
          </a:p>
          <a:p>
            <a:pPr marL="514350" indent="-514350" algn="justLow" rtl="0" eaLnBrk="0" fontAlgn="base" hangingPunct="0">
              <a:spcBef>
                <a:spcPct val="0"/>
              </a:spcBef>
              <a:spcAft>
                <a:spcPct val="0"/>
              </a:spcAft>
              <a:buFont typeface="+mj-lt"/>
              <a:buAutoNum type="arabicPeriod"/>
              <a:tabLst>
                <a:tab pos="698500" algn="l"/>
              </a:tabLst>
            </a:pPr>
            <a:r>
              <a:rPr lang="en-US" sz="2800" b="1" dirty="0" smtClean="0">
                <a:latin typeface="Times New Roman" pitchFamily="18" charset="0"/>
                <a:ea typeface="Calibri" pitchFamily="34" charset="0"/>
                <a:cs typeface="Times New Roman" pitchFamily="18" charset="0"/>
              </a:rPr>
              <a:t>Voluntary (oral) phase: it is done by the tongue . Thus the tongue forces the bolus of food into the pharynx. Then the second stage started.</a:t>
            </a:r>
            <a:endParaRPr lang="en-US" sz="2800" dirty="0" smtClean="0">
              <a:latin typeface="Arial" pitchFamily="34" charset="0"/>
              <a:cs typeface="Arial" pitchFamily="34" charset="0"/>
            </a:endParaRPr>
          </a:p>
          <a:p>
            <a:pPr marL="514350" indent="-514350" algn="justLow" rtl="0" eaLnBrk="0" fontAlgn="base" hangingPunct="0">
              <a:spcBef>
                <a:spcPct val="0"/>
              </a:spcBef>
              <a:spcAft>
                <a:spcPct val="0"/>
              </a:spcAft>
              <a:buFont typeface="+mj-lt"/>
              <a:buAutoNum type="arabicPeriod"/>
              <a:tabLst>
                <a:tab pos="698500" algn="l"/>
              </a:tabLst>
            </a:pPr>
            <a:r>
              <a:rPr lang="en-US" sz="2800" b="1" dirty="0" smtClean="0">
                <a:latin typeface="Times New Roman" pitchFamily="18" charset="0"/>
                <a:ea typeface="Calibri" pitchFamily="34" charset="0"/>
                <a:cs typeface="Times New Roman" pitchFamily="18" charset="0"/>
              </a:rPr>
              <a:t>Involuntary (pharyngeal) phase: swallowing receptors located around the opening of the pharynx (stimulated by food)→ impulses transmitted by sensory division of trigeminal and </a:t>
            </a:r>
            <a:r>
              <a:rPr lang="en-US" sz="2800" b="1" dirty="0" err="1" smtClean="0">
                <a:latin typeface="Times New Roman" pitchFamily="18" charset="0"/>
                <a:ea typeface="Calibri" pitchFamily="34" charset="0"/>
                <a:cs typeface="Times New Roman" pitchFamily="18" charset="0"/>
              </a:rPr>
              <a:t>glossopharyngeal</a:t>
            </a:r>
            <a:r>
              <a:rPr lang="en-US" sz="2800" b="1" dirty="0" smtClean="0">
                <a:latin typeface="Times New Roman" pitchFamily="18" charset="0"/>
                <a:ea typeface="Calibri" pitchFamily="34" charset="0"/>
                <a:cs typeface="Times New Roman" pitchFamily="18" charset="0"/>
              </a:rPr>
              <a:t> nerves → swallowing centre (medulla oblongata and lower portion of </a:t>
            </a:r>
            <a:r>
              <a:rPr lang="en-US" sz="2800" b="1" dirty="0" err="1" smtClean="0">
                <a:latin typeface="Times New Roman" pitchFamily="18" charset="0"/>
                <a:ea typeface="Calibri" pitchFamily="34" charset="0"/>
                <a:cs typeface="Times New Roman" pitchFamily="18" charset="0"/>
              </a:rPr>
              <a:t>pons</a:t>
            </a:r>
            <a:r>
              <a:rPr lang="en-US" sz="2800" b="1"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3841"/>
            <a:ext cx="9144000" cy="4401205"/>
          </a:xfrm>
          <a:prstGeom prst="rect">
            <a:avLst/>
          </a:prstGeom>
        </p:spPr>
        <p:txBody>
          <a:bodyPr wrap="square">
            <a:spAutoFit/>
          </a:bodyPr>
          <a:lstStyle/>
          <a:p>
            <a:pPr algn="l" rtl="0"/>
            <a:r>
              <a:rPr lang="en-US" sz="2800" b="1" dirty="0" smtClean="0">
                <a:latin typeface="Times New Roman" pitchFamily="18" charset="0"/>
                <a:ea typeface="Calibri" pitchFamily="34" charset="0"/>
                <a:cs typeface="Times New Roman" pitchFamily="18" charset="0"/>
              </a:rPr>
              <a:t>motor impulses to pharynx and upper esophagus  that cause swallowing are transmitted by [5</a:t>
            </a:r>
            <a:r>
              <a:rPr lang="en-US" sz="2800" b="1" baseline="30000" dirty="0" smtClean="0">
                <a:latin typeface="Times New Roman" pitchFamily="18" charset="0"/>
                <a:ea typeface="Calibri" pitchFamily="34" charset="0"/>
                <a:cs typeface="Times New Roman" pitchFamily="18" charset="0"/>
              </a:rPr>
              <a:t>th</a:t>
            </a:r>
            <a:r>
              <a:rPr lang="en-US" sz="2800" b="1" dirty="0" smtClean="0">
                <a:latin typeface="Times New Roman" pitchFamily="18" charset="0"/>
                <a:ea typeface="Calibri" pitchFamily="34" charset="0"/>
                <a:cs typeface="Times New Roman" pitchFamily="18" charset="0"/>
              </a:rPr>
              <a:t>(trigeminal N), 9</a:t>
            </a:r>
            <a:r>
              <a:rPr lang="en-US" sz="2800" b="1" baseline="30000" dirty="0" smtClean="0">
                <a:latin typeface="Times New Roman" pitchFamily="18" charset="0"/>
                <a:ea typeface="Calibri" pitchFamily="34" charset="0"/>
                <a:cs typeface="Times New Roman" pitchFamily="18" charset="0"/>
              </a:rPr>
              <a:t>th</a:t>
            </a:r>
            <a:r>
              <a:rPr lang="en-US" sz="2800" b="1" dirty="0" smtClean="0">
                <a:latin typeface="Times New Roman" pitchFamily="18" charset="0"/>
                <a:ea typeface="Calibri" pitchFamily="34" charset="0"/>
                <a:cs typeface="Times New Roman" pitchFamily="18" charset="0"/>
              </a:rPr>
              <a:t>(</a:t>
            </a:r>
            <a:r>
              <a:rPr lang="en-US" sz="2800" b="1" dirty="0" err="1" smtClean="0">
                <a:latin typeface="Times New Roman" pitchFamily="18" charset="0"/>
                <a:ea typeface="Calibri" pitchFamily="34" charset="0"/>
                <a:cs typeface="Times New Roman" pitchFamily="18" charset="0"/>
              </a:rPr>
              <a:t>glossopharyngeal</a:t>
            </a:r>
            <a:r>
              <a:rPr lang="en-US" sz="2800" b="1" dirty="0" smtClean="0">
                <a:latin typeface="Times New Roman" pitchFamily="18" charset="0"/>
                <a:ea typeface="Calibri" pitchFamily="34" charset="0"/>
                <a:cs typeface="Times New Roman" pitchFamily="18" charset="0"/>
              </a:rPr>
              <a:t> N), 10</a:t>
            </a:r>
            <a:r>
              <a:rPr lang="en-US" sz="2800" b="1" baseline="30000" dirty="0" smtClean="0">
                <a:latin typeface="Times New Roman" pitchFamily="18" charset="0"/>
                <a:ea typeface="Calibri" pitchFamily="34" charset="0"/>
                <a:cs typeface="Times New Roman" pitchFamily="18" charset="0"/>
              </a:rPr>
              <a:t>th</a:t>
            </a:r>
            <a:r>
              <a:rPr lang="en-US" sz="2800" b="1" dirty="0" smtClean="0">
                <a:latin typeface="Times New Roman" pitchFamily="18" charset="0"/>
                <a:ea typeface="Calibri" pitchFamily="34" charset="0"/>
                <a:cs typeface="Times New Roman" pitchFamily="18" charset="0"/>
              </a:rPr>
              <a:t>(</a:t>
            </a:r>
            <a:r>
              <a:rPr lang="en-US" sz="2800" b="1" dirty="0" err="1" smtClean="0">
                <a:latin typeface="Times New Roman" pitchFamily="18" charset="0"/>
                <a:ea typeface="Calibri" pitchFamily="34" charset="0"/>
                <a:cs typeface="Times New Roman" pitchFamily="18" charset="0"/>
              </a:rPr>
              <a:t>vagus</a:t>
            </a:r>
            <a:r>
              <a:rPr lang="en-US" sz="2800" b="1" dirty="0" smtClean="0">
                <a:latin typeface="Times New Roman" pitchFamily="18" charset="0"/>
                <a:ea typeface="Calibri" pitchFamily="34" charset="0"/>
                <a:cs typeface="Times New Roman" pitchFamily="18" charset="0"/>
              </a:rPr>
              <a:t> N), and 12</a:t>
            </a:r>
            <a:r>
              <a:rPr lang="en-US" sz="2800" b="1" baseline="30000" dirty="0" smtClean="0">
                <a:latin typeface="Times New Roman" pitchFamily="18" charset="0"/>
                <a:ea typeface="Calibri" pitchFamily="34" charset="0"/>
                <a:cs typeface="Times New Roman" pitchFamily="18" charset="0"/>
              </a:rPr>
              <a:t>th</a:t>
            </a:r>
            <a:r>
              <a:rPr lang="en-US" sz="2800" b="1" dirty="0" smtClean="0">
                <a:latin typeface="Times New Roman" pitchFamily="18" charset="0"/>
                <a:ea typeface="Calibri" pitchFamily="34" charset="0"/>
                <a:cs typeface="Times New Roman" pitchFamily="18" charset="0"/>
              </a:rPr>
              <a:t>(hypoglossal N) cranial nerves and even a few of the superior cervical nerves) → series of automatic pharyngeal muscular contractions. The swallowing centre specifically inhibits the respiratory centre of the medulla during swallowing, halting respiration at any point in it is cycle to allow swallowing to proceed. The sequence of events of the pharyngeal stage of the swallowing are as follows: </a:t>
            </a:r>
            <a:endParaRPr lang="ar-SA" sz="2800" dirty="0"/>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rtl="0" fontAlgn="base">
              <a:spcBef>
                <a:spcPct val="0"/>
              </a:spcBef>
              <a:spcAft>
                <a:spcPct val="0"/>
              </a:spcAft>
              <a:buFont typeface="Arial" pitchFamily="34" charset="0"/>
              <a:buChar char="•"/>
              <a:tabLst>
                <a:tab pos="685800" algn="l"/>
                <a:tab pos="838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28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soft palate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pulled upward to close the posterior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nares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preventing reflex of food into the nasal cavities.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soft palate"/>
          <p:cNvPicPr>
            <a:picLocks noChangeAspect="1" noChangeArrowheads="1"/>
          </p:cNvPicPr>
          <p:nvPr/>
        </p:nvPicPr>
        <p:blipFill>
          <a:blip r:embed="rId2"/>
          <a:stretch>
            <a:fillRect/>
          </a:stretch>
        </p:blipFill>
        <p:spPr bwMode="auto">
          <a:xfrm flipH="1">
            <a:off x="0" y="1571612"/>
            <a:ext cx="9144000" cy="5286388"/>
          </a:xfrm>
          <a:prstGeom prst="rect">
            <a:avLst/>
          </a:prstGeom>
          <a:noFill/>
          <a:ln>
            <a:noFill/>
          </a:ln>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14356"/>
            <a:ext cx="9144000" cy="3108543"/>
          </a:xfrm>
          <a:prstGeom prst="rect">
            <a:avLst/>
          </a:prstGeom>
        </p:spPr>
        <p:txBody>
          <a:bodyPr wrap="square">
            <a:spAutoFit/>
          </a:bodyPr>
          <a:lstStyle/>
          <a:p>
            <a:pPr lvl="1" algn="justLow" rtl="0" eaLnBrk="0" fontAlgn="base" hangingPunct="0">
              <a:spcBef>
                <a:spcPct val="0"/>
              </a:spcBef>
              <a:spcAft>
                <a:spcPct val="0"/>
              </a:spcAft>
              <a:buFont typeface="Arial" pitchFamily="34" charset="0"/>
              <a:buChar char="•"/>
              <a:tabLst>
                <a:tab pos="685800" algn="l"/>
                <a:tab pos="838200" algn="l"/>
              </a:tabLst>
            </a:pPr>
            <a:r>
              <a:rPr lang="en-US" sz="2800" b="1" dirty="0" smtClean="0">
                <a:latin typeface="Times New Roman" pitchFamily="18" charset="0"/>
                <a:ea typeface="Calibri" pitchFamily="34" charset="0"/>
                <a:cs typeface="Times New Roman" pitchFamily="18" charset="0"/>
              </a:rPr>
              <a:t>The </a:t>
            </a:r>
            <a:r>
              <a:rPr lang="en-US" sz="2800" b="1" dirty="0" err="1" smtClean="0">
                <a:latin typeface="Times New Roman" pitchFamily="18" charset="0"/>
                <a:ea typeface="Calibri" pitchFamily="34" charset="0"/>
                <a:cs typeface="Times New Roman" pitchFamily="18" charset="0"/>
              </a:rPr>
              <a:t>palatopharyngeal</a:t>
            </a:r>
            <a:r>
              <a:rPr lang="en-US" sz="2800" b="1" dirty="0" smtClean="0">
                <a:latin typeface="Times New Roman" pitchFamily="18" charset="0"/>
                <a:ea typeface="Calibri" pitchFamily="34" charset="0"/>
                <a:cs typeface="Times New Roman" pitchFamily="18" charset="0"/>
              </a:rPr>
              <a:t> folds on either side of the pharynx are pulled </a:t>
            </a:r>
            <a:r>
              <a:rPr lang="en-US" sz="2800" b="1" dirty="0" err="1" smtClean="0">
                <a:latin typeface="Times New Roman" pitchFamily="18" charset="0"/>
                <a:ea typeface="Calibri" pitchFamily="34" charset="0"/>
                <a:cs typeface="Times New Roman" pitchFamily="18" charset="0"/>
              </a:rPr>
              <a:t>medialward</a:t>
            </a:r>
            <a:r>
              <a:rPr lang="en-US" sz="2800" b="1" dirty="0" smtClean="0">
                <a:latin typeface="Times New Roman" pitchFamily="18" charset="0"/>
                <a:ea typeface="Calibri" pitchFamily="34" charset="0"/>
                <a:cs typeface="Times New Roman" pitchFamily="18" charset="0"/>
              </a:rPr>
              <a:t> to approximate each other forming </a:t>
            </a:r>
            <a:r>
              <a:rPr lang="en-US" sz="2800" b="1" dirty="0" err="1" smtClean="0">
                <a:latin typeface="Times New Roman" pitchFamily="18" charset="0"/>
                <a:ea typeface="Calibri" pitchFamily="34" charset="0"/>
                <a:cs typeface="Times New Roman" pitchFamily="18" charset="0"/>
              </a:rPr>
              <a:t>sagital</a:t>
            </a:r>
            <a:r>
              <a:rPr lang="en-US" sz="2800" b="1" dirty="0" smtClean="0">
                <a:latin typeface="Times New Roman" pitchFamily="18" charset="0"/>
                <a:ea typeface="Calibri" pitchFamily="34" charset="0"/>
                <a:cs typeface="Times New Roman" pitchFamily="18" charset="0"/>
              </a:rPr>
              <a:t> slit through which the food must pass into the posterior pharynx. This slit performs a selective action, allowing food that has been masticated properly to pass with ease, while impending the passage of large objects.</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71480"/>
            <a:ext cx="9144000" cy="1815882"/>
          </a:xfrm>
          <a:prstGeom prst="rect">
            <a:avLst/>
          </a:prstGeom>
        </p:spPr>
        <p:txBody>
          <a:bodyPr wrap="square">
            <a:spAutoFit/>
          </a:bodyPr>
          <a:lstStyle/>
          <a:p>
            <a:pPr lvl="1" algn="justLow" rtl="0" eaLnBrk="0" fontAlgn="base" hangingPunct="0">
              <a:spcBef>
                <a:spcPct val="0"/>
              </a:spcBef>
              <a:spcAft>
                <a:spcPct val="0"/>
              </a:spcAft>
              <a:buFont typeface="Arial" pitchFamily="34" charset="0"/>
              <a:buChar char="•"/>
              <a:tabLst>
                <a:tab pos="685800" algn="l"/>
                <a:tab pos="838200" algn="l"/>
              </a:tabLst>
            </a:pPr>
            <a:r>
              <a:rPr lang="en-US" sz="2800" b="1" dirty="0" smtClean="0">
                <a:latin typeface="Times New Roman" pitchFamily="18" charset="0"/>
                <a:ea typeface="Calibri" pitchFamily="34" charset="0"/>
                <a:cs typeface="Times New Roman" pitchFamily="18" charset="0"/>
              </a:rPr>
              <a:t>The </a:t>
            </a:r>
            <a:r>
              <a:rPr lang="en-US" sz="2800" b="1" i="1" u="sng" dirty="0" smtClean="0">
                <a:latin typeface="Times New Roman" pitchFamily="18" charset="0"/>
                <a:ea typeface="Calibri" pitchFamily="34" charset="0"/>
                <a:cs typeface="Times New Roman" pitchFamily="18" charset="0"/>
              </a:rPr>
              <a:t>vocal cords</a:t>
            </a:r>
            <a:r>
              <a:rPr lang="en-US" sz="2800" b="1" dirty="0" smtClean="0">
                <a:latin typeface="Times New Roman" pitchFamily="18" charset="0"/>
                <a:ea typeface="Calibri" pitchFamily="34" charset="0"/>
                <a:cs typeface="Times New Roman" pitchFamily="18" charset="0"/>
              </a:rPr>
              <a:t> of the larynx are strongly approximated and  epiglottis swing backward over the superior opening of the </a:t>
            </a:r>
            <a:r>
              <a:rPr lang="en-US" sz="2800" b="1" dirty="0" err="1" smtClean="0">
                <a:latin typeface="Times New Roman" pitchFamily="18" charset="0"/>
                <a:ea typeface="Calibri" pitchFamily="34" charset="0"/>
                <a:cs typeface="Times New Roman" pitchFamily="18" charset="0"/>
              </a:rPr>
              <a:t>larynx→prevent</a:t>
            </a:r>
            <a:r>
              <a:rPr lang="en-US" sz="2800" b="1" dirty="0" smtClean="0">
                <a:latin typeface="Times New Roman" pitchFamily="18" charset="0"/>
                <a:ea typeface="Calibri" pitchFamily="34" charset="0"/>
                <a:cs typeface="Times New Roman" pitchFamily="18" charset="0"/>
              </a:rPr>
              <a:t> passage of food into the trachea.</a:t>
            </a:r>
            <a:endParaRPr lang="en-US" sz="2800" dirty="0" smtClean="0">
              <a:latin typeface="Arial" pitchFamily="34" charset="0"/>
              <a:cs typeface="Arial" pitchFamily="34" charset="0"/>
            </a:endParaRPr>
          </a:p>
        </p:txBody>
      </p:sp>
      <p:pic>
        <p:nvPicPr>
          <p:cNvPr id="9218" name="Picture 2" descr="VocalCordAnat"/>
          <p:cNvPicPr>
            <a:picLocks noChangeAspect="1" noChangeArrowheads="1"/>
          </p:cNvPicPr>
          <p:nvPr/>
        </p:nvPicPr>
        <p:blipFill>
          <a:blip r:embed="rId2"/>
          <a:srcRect/>
          <a:stretch>
            <a:fillRect/>
          </a:stretch>
        </p:blipFill>
        <p:spPr bwMode="auto">
          <a:xfrm>
            <a:off x="0" y="2500306"/>
            <a:ext cx="9144000" cy="4357694"/>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858280" cy="3539430"/>
          </a:xfrm>
          <a:prstGeom prst="rect">
            <a:avLst/>
          </a:prstGeom>
        </p:spPr>
        <p:txBody>
          <a:bodyPr wrap="square">
            <a:spAutoFit/>
          </a:bodyPr>
          <a:lstStyle/>
          <a:p>
            <a:pPr lvl="1" algn="l" rtl="0" eaLnBrk="0" fontAlgn="base" hangingPunct="0">
              <a:spcBef>
                <a:spcPct val="0"/>
              </a:spcBef>
              <a:spcAft>
                <a:spcPct val="0"/>
              </a:spcAft>
              <a:buFont typeface="Arial" pitchFamily="34" charset="0"/>
              <a:buChar char="•"/>
              <a:tabLst>
                <a:tab pos="685800" algn="l"/>
                <a:tab pos="838200" algn="l"/>
              </a:tabLst>
            </a:pPr>
            <a:r>
              <a:rPr lang="en-US" sz="2800" b="1" dirty="0" smtClean="0">
                <a:solidFill>
                  <a:srgbClr val="008080"/>
                </a:solidFill>
                <a:latin typeface="Times New Roman" pitchFamily="18" charset="0"/>
                <a:ea typeface="Calibri" pitchFamily="34" charset="0"/>
                <a:cs typeface="Times New Roman" pitchFamily="18" charset="0"/>
              </a:rPr>
              <a:t>The(</a:t>
            </a:r>
            <a:r>
              <a:rPr lang="en-US" sz="2800" b="1" i="1" u="sng" dirty="0" smtClean="0">
                <a:solidFill>
                  <a:srgbClr val="008080"/>
                </a:solidFill>
                <a:latin typeface="Times New Roman" pitchFamily="18" charset="0"/>
                <a:ea typeface="Calibri" pitchFamily="34" charset="0"/>
                <a:cs typeface="Times New Roman" pitchFamily="18" charset="0"/>
              </a:rPr>
              <a:t>upper esophageal sphincter</a:t>
            </a:r>
            <a:r>
              <a:rPr lang="en-US" sz="2800" b="1" dirty="0" smtClean="0">
                <a:solidFill>
                  <a:srgbClr val="008080"/>
                </a:solidFill>
                <a:latin typeface="Times New Roman" pitchFamily="18" charset="0"/>
                <a:ea typeface="Calibri" pitchFamily="34" charset="0"/>
                <a:cs typeface="Times New Roman" pitchFamily="18" charset="0"/>
              </a:rPr>
              <a:t>-</a:t>
            </a:r>
          </a:p>
          <a:p>
            <a:pPr lvl="1" algn="just" rtl="0" eaLnBrk="0" fontAlgn="base" hangingPunct="0">
              <a:spcBef>
                <a:spcPct val="0"/>
              </a:spcBef>
              <a:spcAft>
                <a:spcPct val="0"/>
              </a:spcAft>
              <a:tabLst>
                <a:tab pos="685800" algn="l"/>
                <a:tab pos="838200" algn="l"/>
              </a:tabLst>
            </a:pPr>
            <a:r>
              <a:rPr lang="en-US" sz="2800" b="1" dirty="0" err="1" smtClean="0">
                <a:latin typeface="Times New Roman" pitchFamily="18" charset="0"/>
                <a:ea typeface="Calibri" pitchFamily="34" charset="0"/>
                <a:cs typeface="Times New Roman" pitchFamily="18" charset="0"/>
              </a:rPr>
              <a:t>pharyngeoesophageal</a:t>
            </a:r>
            <a:r>
              <a:rPr lang="en-US" sz="2800" b="1" dirty="0" smtClean="0">
                <a:latin typeface="Times New Roman" pitchFamily="18" charset="0"/>
                <a:ea typeface="Calibri" pitchFamily="34" charset="0"/>
                <a:cs typeface="Times New Roman" pitchFamily="18" charset="0"/>
              </a:rPr>
              <a:t> sphincter-</a:t>
            </a:r>
            <a:r>
              <a:rPr lang="en-US" sz="2800" b="1" dirty="0" err="1" smtClean="0">
                <a:latin typeface="Times New Roman" pitchFamily="18" charset="0"/>
                <a:ea typeface="Calibri" pitchFamily="34" charset="0"/>
                <a:cs typeface="Times New Roman" pitchFamily="18" charset="0"/>
              </a:rPr>
              <a:t>cricopharyngeal</a:t>
            </a:r>
            <a:r>
              <a:rPr lang="en-US" sz="2800" b="1" dirty="0" smtClean="0">
                <a:latin typeface="Times New Roman" pitchFamily="18" charset="0"/>
                <a:ea typeface="Calibri" pitchFamily="34" charset="0"/>
                <a:cs typeface="Times New Roman" pitchFamily="18" charset="0"/>
              </a:rPr>
              <a:t> muscle which is a striated muscle), relaxes, thus allowing the food to move easily from the posterior pharynx into the upper esophagus. This sphincter between swallow, remain </a:t>
            </a:r>
            <a:r>
              <a:rPr lang="en-US" sz="2800" b="1" dirty="0" err="1" smtClean="0">
                <a:latin typeface="Times New Roman" pitchFamily="18" charset="0"/>
                <a:ea typeface="Calibri" pitchFamily="34" charset="0"/>
                <a:cs typeface="Times New Roman" pitchFamily="18" charset="0"/>
              </a:rPr>
              <a:t>tonically</a:t>
            </a:r>
            <a:r>
              <a:rPr lang="en-US" sz="2800" b="1" dirty="0" smtClean="0">
                <a:latin typeface="Times New Roman" pitchFamily="18" charset="0"/>
                <a:ea typeface="Calibri" pitchFamily="34" charset="0"/>
                <a:cs typeface="Times New Roman" pitchFamily="18" charset="0"/>
              </a:rPr>
              <a:t> contracted to prevent the air from passing into the esophagus during respiration.</a:t>
            </a:r>
            <a:endParaRPr lang="en-US" sz="2800" dirty="0" smtClean="0">
              <a:latin typeface="Arial" pitchFamily="34" charset="0"/>
              <a:cs typeface="Arial" pitchFamily="34" charset="0"/>
            </a:endParaRPr>
          </a:p>
        </p:txBody>
      </p:sp>
      <p:pic>
        <p:nvPicPr>
          <p:cNvPr id="10242" name="Picture 2" descr="images-image_popup-ans7_esophagus"/>
          <p:cNvPicPr>
            <a:picLocks noChangeAspect="1" noChangeArrowheads="1"/>
          </p:cNvPicPr>
          <p:nvPr/>
        </p:nvPicPr>
        <p:blipFill>
          <a:blip r:embed="rId2"/>
          <a:srcRect b="44995"/>
          <a:stretch>
            <a:fillRect/>
          </a:stretch>
        </p:blipFill>
        <p:spPr bwMode="auto">
          <a:xfrm>
            <a:off x="5214942" y="3143248"/>
            <a:ext cx="3929058" cy="371475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228398"/>
            <a:ext cx="9144000" cy="2246769"/>
          </a:xfrm>
          <a:prstGeom prst="rect">
            <a:avLst/>
          </a:prstGeom>
        </p:spPr>
        <p:txBody>
          <a:bodyPr wrap="square">
            <a:spAutoFit/>
          </a:bodyPr>
          <a:lstStyle/>
          <a:p>
            <a:pPr lvl="1" algn="just" rtl="0" eaLnBrk="0" fontAlgn="base" hangingPunct="0">
              <a:spcBef>
                <a:spcPct val="0"/>
              </a:spcBef>
              <a:spcAft>
                <a:spcPct val="0"/>
              </a:spcAft>
              <a:buFont typeface="Arial" pitchFamily="34" charset="0"/>
              <a:buChar char="•"/>
              <a:tabLst>
                <a:tab pos="685800" algn="l"/>
                <a:tab pos="838200" algn="l"/>
              </a:tabLst>
            </a:pPr>
            <a:r>
              <a:rPr lang="en-US" sz="2800" b="1" dirty="0" smtClean="0">
                <a:latin typeface="Times New Roman" pitchFamily="18" charset="0"/>
                <a:ea typeface="Calibri" pitchFamily="34" charset="0"/>
                <a:cs typeface="Times New Roman" pitchFamily="18" charset="0"/>
              </a:rPr>
              <a:t>The </a:t>
            </a:r>
            <a:r>
              <a:rPr lang="en-US" sz="2800" b="1" i="1" u="sng" dirty="0" smtClean="0">
                <a:latin typeface="Times New Roman" pitchFamily="18" charset="0"/>
                <a:ea typeface="Calibri" pitchFamily="34" charset="0"/>
                <a:cs typeface="Times New Roman" pitchFamily="18" charset="0"/>
              </a:rPr>
              <a:t>superior constrictor</a:t>
            </a:r>
            <a:r>
              <a:rPr lang="en-US" sz="2800" b="1" u="sng" dirty="0" smtClean="0">
                <a:latin typeface="Times New Roman" pitchFamily="18" charset="0"/>
                <a:ea typeface="Calibri" pitchFamily="34" charset="0"/>
                <a:cs typeface="Times New Roman" pitchFamily="18" charset="0"/>
              </a:rPr>
              <a:t> </a:t>
            </a:r>
            <a:r>
              <a:rPr lang="en-US" sz="2800" b="1" i="1" u="sng" dirty="0" smtClean="0">
                <a:latin typeface="Times New Roman" pitchFamily="18" charset="0"/>
                <a:ea typeface="Calibri" pitchFamily="34" charset="0"/>
                <a:cs typeface="Times New Roman" pitchFamily="18" charset="0"/>
              </a:rPr>
              <a:t>muscle</a:t>
            </a:r>
            <a:r>
              <a:rPr lang="en-US" sz="2800" b="1" u="sng"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of the pharynx contracts, giving rise to rapid peristaltic wave passing downward over the middle and inferior pharyngeal muscles and into the esophagus, which propels the food into the esophagus.</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571480"/>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l" rtl="0" fontAlgn="base">
              <a:spcBef>
                <a:spcPct val="0"/>
              </a:spcBef>
              <a:spcAft>
                <a:spcPct val="0"/>
              </a:spcAft>
              <a:tabLst>
                <a:tab pos="762000" algn="l"/>
                <a:tab pos="9906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3.  Esophageal stage of swallowing</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esophagus functions to conduct food from the pharynx to the stomach. Esophagus exhibits two types of peristaltic movements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62000" algn="l"/>
                <a:tab pos="990600" algn="l"/>
              </a:tabLst>
            </a:pPr>
            <a:r>
              <a:rPr kumimoji="0" lang="en-US" sz="2800" b="1" i="1"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Primary peristalsis</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a continuation of the peristaltic wave that begins in the pharynx which passes all the way from the pharynx to the stomach through esophagus. The peristaltic waves of the esophagus are initiated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reflexes. These reflexes are transmitted through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afferent fibers from the esophagus to the medulla and then back again to the esophagus through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efferent fibers.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2000" algn="l"/>
                <a:tab pos="990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57232"/>
            <a:ext cx="9144000" cy="2246769"/>
          </a:xfrm>
          <a:prstGeom prst="rect">
            <a:avLst/>
          </a:prstGeom>
        </p:spPr>
        <p:txBody>
          <a:bodyPr wrap="square">
            <a:spAutoFit/>
          </a:bodyPr>
          <a:lstStyle/>
          <a:p>
            <a:pPr lvl="0" algn="just" rtl="0" eaLnBrk="0" fontAlgn="base" hangingPunct="0">
              <a:spcBef>
                <a:spcPct val="0"/>
              </a:spcBef>
              <a:spcAft>
                <a:spcPct val="0"/>
              </a:spcAft>
              <a:buFontTx/>
              <a:buChar char="•"/>
              <a:tabLst>
                <a:tab pos="762000" algn="l"/>
                <a:tab pos="990600" algn="l"/>
              </a:tabLst>
            </a:pPr>
            <a:r>
              <a:rPr lang="en-US" sz="2800" b="1" i="1" u="sng" dirty="0" smtClean="0">
                <a:solidFill>
                  <a:srgbClr val="008080"/>
                </a:solidFill>
                <a:latin typeface="Times New Roman" pitchFamily="18" charset="0"/>
                <a:ea typeface="Calibri" pitchFamily="34" charset="0"/>
                <a:cs typeface="Times New Roman" pitchFamily="18" charset="0"/>
              </a:rPr>
              <a:t>Secondary peristalsis</a:t>
            </a:r>
            <a:r>
              <a:rPr lang="en-US" sz="2800" b="1" dirty="0" smtClean="0">
                <a:solidFill>
                  <a:srgbClr val="008080"/>
                </a:solidFill>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which is generated by the ENS of the esophagus itself, initiated from distension of the esophagus by the retained food if the primary peristalsis fails to move all the food that has entered the esophagus into the stomach.</a:t>
            </a:r>
            <a:endParaRPr lang="en-US" sz="2800" dirty="0" smtClean="0">
              <a:latin typeface="Arial" pitchFamily="34" charset="0"/>
              <a:cs typeface="Arial" pitchFamily="34" charset="0"/>
            </a:endParaRPr>
          </a:p>
        </p:txBody>
      </p:sp>
      <p:pic>
        <p:nvPicPr>
          <p:cNvPr id="11266" name="Picture 2" descr="peristalsis2"/>
          <p:cNvPicPr>
            <a:picLocks noChangeAspect="1" noChangeArrowheads="1"/>
          </p:cNvPicPr>
          <p:nvPr/>
        </p:nvPicPr>
        <p:blipFill>
          <a:blip r:embed="rId2"/>
          <a:srcRect l="2487" t="10214" r="2487" b="2271"/>
          <a:stretch>
            <a:fillRect/>
          </a:stretch>
        </p:blipFill>
        <p:spPr bwMode="auto">
          <a:xfrm>
            <a:off x="2786050" y="2786058"/>
            <a:ext cx="6357950" cy="385765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179249"/>
            <a:ext cx="9144000" cy="6678751"/>
          </a:xfrm>
          <a:prstGeom prst="rect">
            <a:avLst/>
          </a:prstGeom>
          <a:noFill/>
        </p:spPr>
        <p:txBody>
          <a:bodyPr wrap="square" rtlCol="1">
            <a:spAutoFit/>
          </a:bodyPr>
          <a:lstStyle/>
          <a:p>
            <a:pPr algn="l" rtl="0"/>
            <a:r>
              <a:rPr lang="en-US" sz="2800" b="1" u="sng" dirty="0" smtClean="0">
                <a:solidFill>
                  <a:srgbClr val="008080"/>
                </a:solidFill>
                <a:latin typeface="Times New Roman" pitchFamily="18" charset="0"/>
                <a:cs typeface="Times New Roman" pitchFamily="18" charset="0"/>
              </a:rPr>
              <a:t>Anatomical features</a:t>
            </a:r>
            <a:r>
              <a:rPr lang="en-US" sz="2800" b="1" u="sng"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l" rtl="0"/>
            <a:r>
              <a:rPr lang="en-US" sz="2800" b="1" dirty="0" smtClean="0">
                <a:latin typeface="Times New Roman" pitchFamily="18" charset="0"/>
                <a:cs typeface="Times New Roman" pitchFamily="18" charset="0"/>
              </a:rPr>
              <a:t>The wall of the gastrointestinal tract(GIT) from the posterior pharynx to the anus generally are as follow from the outer surface inward:</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err="1" smtClean="0">
                <a:latin typeface="Times New Roman" pitchFamily="18" charset="0"/>
                <a:cs typeface="Times New Roman" pitchFamily="18" charset="0"/>
              </a:rPr>
              <a:t>Serosa</a:t>
            </a:r>
            <a:r>
              <a:rPr lang="en-US" sz="2800" b="1" dirty="0" smtClean="0">
                <a:latin typeface="Times New Roman" pitchFamily="18" charset="0"/>
                <a:cs typeface="Times New Roman" pitchFamily="18" charset="0"/>
              </a:rPr>
              <a:t> which continues onto the mesentery, which contains the nerves, </a:t>
            </a:r>
            <a:r>
              <a:rPr lang="en-US" sz="2800" b="1" dirty="0" err="1" smtClean="0">
                <a:latin typeface="Times New Roman" pitchFamily="18" charset="0"/>
                <a:cs typeface="Times New Roman" pitchFamily="18" charset="0"/>
              </a:rPr>
              <a:t>lymphatics</a:t>
            </a:r>
            <a:r>
              <a:rPr lang="en-US" sz="2800" b="1" dirty="0" smtClean="0">
                <a:latin typeface="Times New Roman" pitchFamily="18" charset="0"/>
                <a:cs typeface="Times New Roman" pitchFamily="18" charset="0"/>
              </a:rPr>
              <a:t> and blood vessels supplying the tract.</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err="1" smtClean="0">
                <a:latin typeface="Times New Roman" pitchFamily="18" charset="0"/>
                <a:cs typeface="Times New Roman" pitchFamily="18" charset="0"/>
              </a:rPr>
              <a:t>Longtudinal</a:t>
            </a:r>
            <a:r>
              <a:rPr lang="en-US" sz="2800" b="1" dirty="0" smtClean="0">
                <a:latin typeface="Times New Roman" pitchFamily="18" charset="0"/>
                <a:cs typeface="Times New Roman" pitchFamily="18" charset="0"/>
              </a:rPr>
              <a:t> muscle.</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err="1" smtClean="0">
                <a:latin typeface="Times New Roman" pitchFamily="18" charset="0"/>
                <a:cs typeface="Times New Roman" pitchFamily="18" charset="0"/>
              </a:rPr>
              <a:t>Myenteric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Auerbach</a:t>
            </a:r>
            <a:r>
              <a:rPr lang="en-US" sz="2800" b="1" baseline="30000"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a:t>
            </a:r>
            <a:r>
              <a:rPr lang="en-US" sz="2800" b="1" dirty="0" smtClean="0">
                <a:latin typeface="Times New Roman" pitchFamily="18" charset="0"/>
                <a:cs typeface="Times New Roman" pitchFamily="18" charset="0"/>
              </a:rPr>
              <a:t>) plexus.</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smtClean="0">
                <a:latin typeface="Times New Roman" pitchFamily="18" charset="0"/>
                <a:cs typeface="Times New Roman" pitchFamily="18" charset="0"/>
              </a:rPr>
              <a:t>Circular muscle.</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err="1" smtClean="0">
                <a:latin typeface="Times New Roman" pitchFamily="18" charset="0"/>
                <a:cs typeface="Times New Roman" pitchFamily="18" charset="0"/>
              </a:rPr>
              <a:t>Submucous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Meissner</a:t>
            </a:r>
            <a:r>
              <a:rPr lang="en-US" sz="2800" b="1" baseline="30000"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a:t>
            </a:r>
            <a:r>
              <a:rPr lang="en-US" sz="2800" b="1" dirty="0" smtClean="0">
                <a:latin typeface="Times New Roman" pitchFamily="18" charset="0"/>
                <a:cs typeface="Times New Roman" pitchFamily="18" charset="0"/>
              </a:rPr>
              <a:t>) plexus.</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err="1" smtClean="0">
                <a:latin typeface="Times New Roman" pitchFamily="18" charset="0"/>
                <a:cs typeface="Times New Roman" pitchFamily="18" charset="0"/>
              </a:rPr>
              <a:t>Submucous</a:t>
            </a:r>
            <a:r>
              <a:rPr lang="en-US" sz="2800" b="1" dirty="0" smtClean="0">
                <a:latin typeface="Times New Roman" pitchFamily="18" charset="0"/>
                <a:cs typeface="Times New Roman" pitchFamily="18" charset="0"/>
              </a:rPr>
              <a:t> muscle (usually longitudinal).</a:t>
            </a:r>
            <a:endParaRPr lang="en-US" sz="2800" dirty="0" smtClean="0">
              <a:latin typeface="Times New Roman" pitchFamily="18" charset="0"/>
              <a:cs typeface="Times New Roman" pitchFamily="18" charset="0"/>
            </a:endParaRPr>
          </a:p>
          <a:p>
            <a:pPr marL="514350" lvl="0" indent="-514350" algn="l" rtl="0">
              <a:buFont typeface="+mj-lt"/>
              <a:buAutoNum type="arabicPeriod"/>
            </a:pPr>
            <a:r>
              <a:rPr lang="en-US" sz="2800" b="1" dirty="0" smtClean="0">
                <a:latin typeface="Times New Roman" pitchFamily="18" charset="0"/>
                <a:cs typeface="Times New Roman" pitchFamily="18" charset="0"/>
              </a:rPr>
              <a:t>Mucosa (which consists of epithelium and </a:t>
            </a:r>
            <a:r>
              <a:rPr lang="en-US" sz="2800" b="1" dirty="0" err="1" smtClean="0">
                <a:latin typeface="Times New Roman" pitchFamily="18" charset="0"/>
                <a:cs typeface="Times New Roman" pitchFamily="18" charset="0"/>
              </a:rPr>
              <a:t>subepithelial</a:t>
            </a:r>
            <a:r>
              <a:rPr lang="en-US" sz="2800" b="1" dirty="0" smtClean="0">
                <a:latin typeface="Times New Roman" pitchFamily="18" charset="0"/>
                <a:cs typeface="Times New Roman" pitchFamily="18" charset="0"/>
              </a:rPr>
              <a:t> connective tissue).</a:t>
            </a:r>
            <a:endParaRPr lang="en-US" sz="2800" dirty="0" smtClean="0">
              <a:latin typeface="Times New Roman" pitchFamily="18" charset="0"/>
              <a:cs typeface="Times New Roman" pitchFamily="18" charset="0"/>
            </a:endParaRPr>
          </a:p>
          <a:p>
            <a:pPr rtl="0"/>
            <a:r>
              <a:rPr lang="en-US" b="1" dirty="0" smtClean="0"/>
              <a:t> </a:t>
            </a:r>
            <a:endParaRPr lang="en-US" dirty="0" smtClean="0"/>
          </a:p>
          <a:p>
            <a:pPr algn="l" rtl="0"/>
            <a:endParaRPr lang="ar-SA" dirty="0"/>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85794"/>
            <a:ext cx="9144000" cy="2246769"/>
          </a:xfrm>
          <a:prstGeom prst="rect">
            <a:avLst/>
          </a:prstGeom>
        </p:spPr>
        <p:txBody>
          <a:bodyPr wrap="square">
            <a:spAutoFit/>
          </a:bodyPr>
          <a:lstStyle/>
          <a:p>
            <a:pPr lvl="0" algn="just" rtl="0" eaLnBrk="0" fontAlgn="base" hangingPunct="0">
              <a:spcBef>
                <a:spcPct val="0"/>
              </a:spcBef>
              <a:spcAft>
                <a:spcPct val="0"/>
              </a:spcAft>
              <a:buFontTx/>
              <a:buChar char="•"/>
              <a:tabLst>
                <a:tab pos="762000" algn="l"/>
                <a:tab pos="990600" algn="l"/>
              </a:tabLst>
            </a:pPr>
            <a:r>
              <a:rPr lang="en-US" sz="2800" b="1" u="sng" dirty="0" smtClean="0">
                <a:solidFill>
                  <a:srgbClr val="008080"/>
                </a:solidFill>
                <a:latin typeface="Times New Roman" pitchFamily="18" charset="0"/>
                <a:ea typeface="Calibri" pitchFamily="34" charset="0"/>
                <a:cs typeface="Times New Roman" pitchFamily="18" charset="0"/>
              </a:rPr>
              <a:t>Receptive relaxation of the stomach</a:t>
            </a:r>
            <a:r>
              <a:rPr lang="en-US" sz="2800" b="1" u="sng" dirty="0" smtClean="0">
                <a:latin typeface="Times New Roman" pitchFamily="18" charset="0"/>
                <a:ea typeface="Calibri" pitchFamily="34" charset="0"/>
                <a:cs typeface="Times New Roman" pitchFamily="18" charset="0"/>
              </a:rPr>
              <a:t>:</a:t>
            </a:r>
            <a:r>
              <a:rPr lang="en-US" sz="2800" b="1" dirty="0" smtClean="0">
                <a:latin typeface="Times New Roman" pitchFamily="18" charset="0"/>
                <a:ea typeface="Calibri" pitchFamily="34" charset="0"/>
                <a:cs typeface="Times New Roman" pitchFamily="18" charset="0"/>
              </a:rPr>
              <a:t> As the esophageal peristaltic wave passes toward the stomach, the </a:t>
            </a:r>
            <a:r>
              <a:rPr lang="en-US" sz="2800" b="1" dirty="0" err="1" smtClean="0">
                <a:latin typeface="Times New Roman" pitchFamily="18" charset="0"/>
                <a:ea typeface="Calibri" pitchFamily="34" charset="0"/>
                <a:cs typeface="Times New Roman" pitchFamily="18" charset="0"/>
              </a:rPr>
              <a:t>gastroesophageal</a:t>
            </a:r>
            <a:r>
              <a:rPr lang="en-US" sz="2800" b="1" dirty="0" smtClean="0">
                <a:latin typeface="Times New Roman" pitchFamily="18" charset="0"/>
                <a:ea typeface="Calibri" pitchFamily="34" charset="0"/>
                <a:cs typeface="Times New Roman" pitchFamily="18" charset="0"/>
              </a:rPr>
              <a:t> sphincter, the entire stomach and to lesser extent even the duodenum become relaxed as this wave reaches the lower end of the esophagus.</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500042"/>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prevent reflux of the acidic contents of the stomach up to the esophagus which may cause a damage to esophageal mucosa: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muscle of lower esophageal sphincter normally remains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tonically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contracted, due tonic activity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fibers.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valve like mechanism of that portion of the esophagus that lies immediately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beneth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diaphragm due to increased intra- abdominal pressure caves the esophagus inward at this point.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428604"/>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Disorders of swallowing:</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Esophageal reflux</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Reflux of stomach acid to the esophagus causes esophageal pain(heart burn), it may occur if:</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Intra gastric pressure rises high enough to force the lower esophageal sphincter open.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If the lower esophageal sphincter is un able to maintain it is normal tone.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If the lower esophageal sphincter is forced through the diaphragm and into the thoracic cavity as in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hiatal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hernia. In either case, the low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intrathoracic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pressure compared to the high intra- abdominal pressure causes the lower esophageal sphincter to expand.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500042"/>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Belching (eructation):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Following a heavy meal or the ingestion of large amount of gas. The gas bubble that is usually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fundus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stomach is displaced 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cardia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when lower esophageal sphincter relaxes during the swallowing process, the gas enters the esophagus and it is regurgitated.</a:t>
            </a:r>
          </a:p>
          <a:p>
            <a:pPr marL="0" marR="0" lvl="0" indent="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Achalasia</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a neuromuscular disorder of the lower two-thirds of the esophagus, that lead to absence of peristalsis and failure of the lower esophageal sphincter to relax.</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491" name="Rectangle 3"/>
          <p:cNvSpPr>
            <a:spLocks noChangeArrowheads="1"/>
          </p:cNvSpPr>
          <p:nvPr/>
        </p:nvSpPr>
        <p:spPr bwMode="auto">
          <a:xfrm>
            <a:off x="0" y="4572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tabLst>
                <a:tab pos="457200" algn="l"/>
              </a:tabLst>
            </a:pPr>
            <a:r>
              <a:rPr lang="en-US" sz="2800" b="1" dirty="0" smtClean="0">
                <a:solidFill>
                  <a:srgbClr val="008080"/>
                </a:solidFill>
              </a:rPr>
              <a:t>Stomach</a:t>
            </a:r>
            <a:endPar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stomach can be divided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fundus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body and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antrum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Picture 2" descr="stomach antrum"/>
          <p:cNvPicPr>
            <a:picLocks noChangeAspect="1" noChangeArrowheads="1"/>
          </p:cNvPicPr>
          <p:nvPr/>
        </p:nvPicPr>
        <p:blipFill>
          <a:blip r:embed="rId2"/>
          <a:srcRect l="17941" t="7571" r="5980" b="3786"/>
          <a:stretch>
            <a:fillRect/>
          </a:stretch>
        </p:blipFill>
        <p:spPr bwMode="auto">
          <a:xfrm>
            <a:off x="1643042" y="2071678"/>
            <a:ext cx="5581673" cy="427038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42984"/>
            <a:ext cx="9144000" cy="3539430"/>
          </a:xfrm>
          <a:prstGeom prst="rect">
            <a:avLst/>
          </a:prstGeom>
        </p:spPr>
        <p:txBody>
          <a:bodyPr wrap="square">
            <a:spAutoFit/>
          </a:bodyPr>
          <a:lstStyle/>
          <a:p>
            <a:pPr marL="514350" indent="-514350" algn="justLow" rtl="0" eaLnBrk="0" fontAlgn="base" hangingPunct="0">
              <a:spcBef>
                <a:spcPct val="0"/>
              </a:spcBef>
              <a:spcAft>
                <a:spcPct val="0"/>
              </a:spcAft>
              <a:tabLst>
                <a:tab pos="457200" algn="l"/>
              </a:tabLst>
            </a:pPr>
            <a:r>
              <a:rPr lang="en-US" sz="2800" b="1" dirty="0" smtClean="0">
                <a:latin typeface="Times New Roman" pitchFamily="18" charset="0"/>
                <a:ea typeface="Calibri" pitchFamily="34" charset="0"/>
                <a:cs typeface="Times New Roman" pitchFamily="18" charset="0"/>
              </a:rPr>
              <a:t>main function of the stomach are:</a:t>
            </a:r>
            <a:endParaRPr lang="en-US" sz="2800" dirty="0" smtClean="0">
              <a:latin typeface="Arial" pitchFamily="34" charset="0"/>
              <a:cs typeface="Arial" pitchFamily="34" charset="0"/>
            </a:endParaRPr>
          </a:p>
          <a:p>
            <a:pPr marL="514350" lvl="0" indent="-514350" algn="justLow" rtl="0" eaLnBrk="0" fontAlgn="base" hangingPunct="0">
              <a:spcBef>
                <a:spcPct val="0"/>
              </a:spcBef>
              <a:spcAft>
                <a:spcPct val="0"/>
              </a:spcAft>
              <a:buFont typeface="+mj-lt"/>
              <a:buAutoNum type="arabicPeriod"/>
              <a:tabLst>
                <a:tab pos="457200" algn="l"/>
              </a:tabLst>
            </a:pPr>
            <a:r>
              <a:rPr lang="en-US" sz="2800" b="1" dirty="0" smtClean="0">
                <a:latin typeface="Times New Roman" pitchFamily="18" charset="0"/>
                <a:ea typeface="Calibri" pitchFamily="34" charset="0"/>
                <a:cs typeface="Times New Roman" pitchFamily="18" charset="0"/>
              </a:rPr>
              <a:t>Storage of food until digested. When food enters the stomach a </a:t>
            </a:r>
            <a:r>
              <a:rPr lang="en-US" sz="2800" b="1" dirty="0" err="1" smtClean="0">
                <a:latin typeface="Times New Roman" pitchFamily="18" charset="0"/>
                <a:ea typeface="Calibri" pitchFamily="34" charset="0"/>
                <a:cs typeface="Times New Roman" pitchFamily="18" charset="0"/>
              </a:rPr>
              <a:t>vagel</a:t>
            </a:r>
            <a:r>
              <a:rPr lang="en-US" sz="2800" b="1" dirty="0" smtClean="0">
                <a:latin typeface="Times New Roman" pitchFamily="18" charset="0"/>
                <a:ea typeface="Calibri" pitchFamily="34" charset="0"/>
                <a:cs typeface="Times New Roman" pitchFamily="18" charset="0"/>
              </a:rPr>
              <a:t> reflex greatly reduces the tone in the muscular wall of the body of the stomach, so that the wall can bulge progressively outward accommodating greater and greater quantities of food up to a limit of about</a:t>
            </a:r>
          </a:p>
          <a:p>
            <a:pPr lvl="0" algn="justLow" rtl="0" eaLnBrk="0" fontAlgn="base" hangingPunct="0">
              <a:spcBef>
                <a:spcPct val="0"/>
              </a:spcBef>
              <a:spcAft>
                <a:spcPct val="0"/>
              </a:spcAft>
              <a:tabLst>
                <a:tab pos="457200" algn="l"/>
              </a:tabLst>
            </a:pPr>
            <a:r>
              <a:rPr lang="en-US" sz="2800" b="1" dirty="0" smtClean="0">
                <a:latin typeface="Times New Roman" pitchFamily="18" charset="0"/>
                <a:ea typeface="Calibri" pitchFamily="34" charset="0"/>
                <a:cs typeface="Times New Roman" pitchFamily="18" charset="0"/>
              </a:rPr>
              <a:t> (1 liter), this process is called </a:t>
            </a:r>
            <a:r>
              <a:rPr lang="en-US" sz="2800" b="1" i="1" dirty="0" smtClean="0">
                <a:latin typeface="Times New Roman" pitchFamily="18" charset="0"/>
                <a:ea typeface="Calibri" pitchFamily="34" charset="0"/>
                <a:cs typeface="Times New Roman" pitchFamily="18" charset="0"/>
              </a:rPr>
              <a:t>receptive relaxation</a:t>
            </a:r>
            <a:r>
              <a:rPr lang="en-US" sz="2800" b="1" dirty="0" smtClean="0">
                <a:latin typeface="Times New Roman" pitchFamily="18" charset="0"/>
                <a:ea typeface="Calibri" pitchFamily="34" charset="0"/>
                <a:cs typeface="Times New Roman" pitchFamily="18" charset="0"/>
              </a:rPr>
              <a:t>.</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642918"/>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Low" defTabSz="914400" rtl="0" eaLnBrk="1" fontAlgn="base" latinLnBrk="0" hangingPunct="1">
              <a:lnSpc>
                <a:spcPct val="100000"/>
              </a:lnSpc>
              <a:spcBef>
                <a:spcPct val="0"/>
              </a:spcBef>
              <a:spcAft>
                <a:spcPct val="0"/>
              </a:spcAft>
              <a:buClrTx/>
              <a:buSzTx/>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Mixing of food with gastric secretion until it forms a semi fluid mixture called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the stomach is filled, weak peristaltic constrictor waves called mixing waves, move toward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antrum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along the stomach wall approximately once every 20 seconds. As the constrictor waves progress from the body of the stomach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antrum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become more intense, providing powerful peristaltic constrictor rings that force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contents under high pressure toward the pylorus.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tabLst>
                <a:tab pos="457200" algn="l"/>
              </a:tabLst>
            </a:pPr>
            <a:r>
              <a:rPr lang="en-US" sz="2800" b="1" dirty="0" smtClean="0">
                <a:latin typeface="Times New Roman" pitchFamily="18" charset="0"/>
                <a:ea typeface="Calibri" pitchFamily="34" charset="0"/>
                <a:cs typeface="Times New Roman" pitchFamily="18" charset="0"/>
              </a:rPr>
              <a:t>3.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Slow emptying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the duodenum at a rate suitable for proper digestion and absorption by the small intestine.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57148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Gastric motility</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Peristalsis: peristaltic contractions are initiated near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fundal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-body border and proceed caudally, producing a peristaltic waves that propels the food towards the pylorus, which occur every 20 sec. and are produced by periodic changes in membrane potential, called slow waves.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Retropulsion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(mixing): it is the back and forth movement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caused by the forceful propulsion of food against the closed pyloric sphincter.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71435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2095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 food enters the stomach passes to  the duodenum and this is regulated by the stomach itself. Normal diet takes 3 hours to be emptied to the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095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Fasting for 12 hours → increases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peristalsis → hunger contraction accompanied with pain. This is considered as the pacemaker of the stomach.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Factors affecting gastric emptying</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tab pos="685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1.Gastric factors: these factors arises from stomach and  includes: </a:t>
            </a:r>
            <a:endParaRPr lang="en-US" sz="2800" dirty="0" smtClean="0">
              <a:latin typeface="Arial" pitchFamily="34" charset="0"/>
              <a:ea typeface="Calibri"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tab pos="685800" algn="l"/>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Nervous factors: stimulated by food in the stomach → increase motility and secretion through  enteric nervous system  → increase stomach emptying due to increased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peristalsis (enteric nervous system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Humoral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factors: stimulated by food in stomach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increase in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secretion →  increase in motility,</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lang="en-US" sz="2800" b="1" dirty="0" smtClean="0">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secretion,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peristalsis.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tract-layers"/>
          <p:cNvPicPr>
            <a:picLocks noChangeAspect="1" noChangeArrowheads="1"/>
          </p:cNvPicPr>
          <p:nvPr/>
        </p:nvPicPr>
        <p:blipFill>
          <a:blip r:embed="rId2"/>
          <a:srcRect/>
          <a:stretch>
            <a:fillRect/>
          </a:stretch>
        </p:blipFill>
        <p:spPr bwMode="auto">
          <a:xfrm>
            <a:off x="0" y="263525"/>
            <a:ext cx="9144000" cy="638018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500042"/>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6477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Duodenal factors: arises from duodenum and mediated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-gastric reflex.</a:t>
            </a:r>
            <a:endParaRPr lang="en-US" sz="2800" dirty="0" smtClean="0">
              <a:latin typeface="Arial" pitchFamily="34" charset="0"/>
              <a:ea typeface="Calibri" pitchFamily="34" charset="0"/>
              <a:cs typeface="Arial" pitchFamily="34" charset="0"/>
            </a:endParaRPr>
          </a:p>
          <a:p>
            <a:pPr marL="457200" marR="0" lvl="1" indent="0" algn="just" defTabSz="914400" rtl="0" eaLnBrk="1" fontAlgn="base" latinLnBrk="0" hangingPunct="1">
              <a:lnSpc>
                <a:spcPct val="100000"/>
              </a:lnSpc>
              <a:spcBef>
                <a:spcPct val="0"/>
              </a:spcBef>
              <a:spcAft>
                <a:spcPct val="0"/>
              </a:spcAft>
              <a:buClrTx/>
              <a:buSzTx/>
              <a:tabLst>
                <a:tab pos="647700" algn="l"/>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en-US"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Nervous factors: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-gastric reflex arising from duodenum will go to the stomach to inhibit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peristalsis through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nervous system and sympathetic system. The main stimuli for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-gastric reflex are: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0800" algn="just" defTabSz="914400" rtl="0" eaLnBrk="0" fontAlgn="base" latinLnBrk="0" hangingPunct="0">
              <a:lnSpc>
                <a:spcPct val="100000"/>
              </a:lnSpc>
              <a:spcBef>
                <a:spcPct val="0"/>
              </a:spcBef>
              <a:spcAft>
                <a:spcPct val="0"/>
              </a:spcAft>
              <a:buClrTx/>
              <a:buSzTx/>
              <a:tabLst>
                <a:tab pos="6477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Over distention of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0800" algn="just" defTabSz="914400" rtl="0" eaLnBrk="0" fontAlgn="base" latinLnBrk="0" hangingPunct="0">
              <a:lnSpc>
                <a:spcPct val="100000"/>
              </a:lnSpc>
              <a:spcBef>
                <a:spcPct val="0"/>
              </a:spcBef>
              <a:spcAft>
                <a:spcPct val="0"/>
              </a:spcAft>
              <a:buClrTx/>
              <a:buSzTx/>
              <a:tabLst>
                <a:tab pos="6477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Irritation of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0800" algn="just" defTabSz="914400" rtl="0" eaLnBrk="0" fontAlgn="base" latinLnBrk="0" hangingPunct="0">
              <a:lnSpc>
                <a:spcPct val="100000"/>
              </a:lnSpc>
              <a:spcBef>
                <a:spcPct val="0"/>
              </a:spcBef>
              <a:spcAft>
                <a:spcPct val="0"/>
              </a:spcAft>
              <a:buClrTx/>
              <a:buSzTx/>
              <a:tabLst>
                <a:tab pos="6477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Hyper acidic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1"/>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spcBef>
                <a:spcPct val="0"/>
              </a:spcBef>
              <a:spcAft>
                <a:spcPct val="0"/>
              </a:spcAft>
              <a:tabLst>
                <a:tab pos="685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pH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(4.5), the duodenal mucosa used to be alkaline medium so when acidic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comes to the duodenum it will be neutralized by pancreatic juice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biliary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secretion but when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too acidic it will causes the irritation of duodenal mucosa →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enterogastric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 → inhibit stomach emptying.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Hyperosmolar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osmolarity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lumen of duodenum is 300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mosm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When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entering duodenum is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hyperosmolar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(&gt;300mos/L) → stimulate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enterogastric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 then water will get out from mucosal cells of duodenum to the lumen.</a:t>
            </a:r>
            <a:endParaRPr lang="en-US" sz="28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en-US"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928670"/>
            <a:ext cx="9144000" cy="2246769"/>
          </a:xfrm>
          <a:prstGeom prst="rect">
            <a:avLst/>
          </a:prstGeom>
        </p:spPr>
        <p:txBody>
          <a:bodyPr wrap="square">
            <a:spAutoFit/>
          </a:bodyPr>
          <a:lstStyle/>
          <a:p>
            <a:pPr lvl="0" algn="just" rtl="0" eaLnBrk="0" fontAlgn="base" hangingPunct="0">
              <a:spcBef>
                <a:spcPct val="0"/>
              </a:spcBef>
              <a:spcAft>
                <a:spcPct val="0"/>
              </a:spcAft>
              <a:tabLst>
                <a:tab pos="685800" algn="l"/>
              </a:tabLst>
            </a:pPr>
            <a:r>
              <a:rPr lang="en-US" sz="2800" b="1" dirty="0" smtClean="0">
                <a:latin typeface="Arial" pitchFamily="34" charset="0"/>
                <a:ea typeface="Calibri" pitchFamily="34" charset="0"/>
                <a:cs typeface="Arial" pitchFamily="34" charset="0"/>
              </a:rPr>
              <a:t>b. </a:t>
            </a:r>
            <a:r>
              <a:rPr lang="en-US" sz="2800" b="1" dirty="0" err="1" smtClean="0">
                <a:latin typeface="Times New Roman" pitchFamily="18" charset="0"/>
                <a:ea typeface="Calibri" pitchFamily="34" charset="0"/>
                <a:cs typeface="Times New Roman" pitchFamily="18" charset="0"/>
              </a:rPr>
              <a:t>Humoral</a:t>
            </a:r>
            <a:r>
              <a:rPr lang="en-US" sz="2800" b="1" dirty="0" smtClean="0">
                <a:latin typeface="Times New Roman" pitchFamily="18" charset="0"/>
                <a:ea typeface="Calibri" pitchFamily="34" charset="0"/>
                <a:cs typeface="Times New Roman" pitchFamily="18" charset="0"/>
              </a:rPr>
              <a:t> factors: fat or acid or both in duodenum will inhibit the </a:t>
            </a:r>
            <a:r>
              <a:rPr lang="en-US" sz="2800" b="1" dirty="0" err="1" smtClean="0">
                <a:latin typeface="Times New Roman" pitchFamily="18" charset="0"/>
                <a:ea typeface="Calibri" pitchFamily="34" charset="0"/>
                <a:cs typeface="Times New Roman" pitchFamily="18" charset="0"/>
              </a:rPr>
              <a:t>antral</a:t>
            </a:r>
            <a:r>
              <a:rPr lang="en-US" sz="2800" b="1" dirty="0" smtClean="0">
                <a:latin typeface="Times New Roman" pitchFamily="18" charset="0"/>
                <a:ea typeface="Calibri" pitchFamily="34" charset="0"/>
                <a:cs typeface="Times New Roman" pitchFamily="18" charset="0"/>
              </a:rPr>
              <a:t> peristalsis due to release of hormones. Fat stimulates CCK-PZ secretion, acid stimulate release of </a:t>
            </a:r>
            <a:r>
              <a:rPr lang="en-US" sz="2800" b="1" dirty="0" err="1" smtClean="0">
                <a:latin typeface="Times New Roman" pitchFamily="18" charset="0"/>
                <a:ea typeface="Calibri" pitchFamily="34" charset="0"/>
                <a:cs typeface="Times New Roman" pitchFamily="18" charset="0"/>
              </a:rPr>
              <a:t>secretin</a:t>
            </a:r>
            <a:r>
              <a:rPr lang="en-US" sz="2800" b="1" dirty="0" smtClean="0">
                <a:latin typeface="Times New Roman" pitchFamily="18" charset="0"/>
                <a:ea typeface="Calibri" pitchFamily="34" charset="0"/>
                <a:cs typeface="Times New Roman" pitchFamily="18" charset="0"/>
              </a:rPr>
              <a:t>, both fat and acid in </a:t>
            </a:r>
            <a:r>
              <a:rPr lang="en-US" sz="2800" b="1" dirty="0" err="1" smtClean="0">
                <a:latin typeface="Times New Roman" pitchFamily="18" charset="0"/>
                <a:ea typeface="Calibri" pitchFamily="34" charset="0"/>
                <a:cs typeface="Times New Roman" pitchFamily="18" charset="0"/>
              </a:rPr>
              <a:t>chyme</a:t>
            </a:r>
            <a:r>
              <a:rPr lang="en-US" sz="2800" b="1" dirty="0" smtClean="0">
                <a:latin typeface="Times New Roman" pitchFamily="18" charset="0"/>
                <a:ea typeface="Calibri" pitchFamily="34" charset="0"/>
                <a:cs typeface="Times New Roman" pitchFamily="18" charset="0"/>
              </a:rPr>
              <a:t> stimulate the release  of gastric inhibitory peptide.</a:t>
            </a:r>
            <a:endParaRPr lang="en-US" sz="28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57158" y="285728"/>
            <a:ext cx="2489784"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Small Intestine</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0" y="1142984"/>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major site of digestion and absorption of carbohydrates, proteins and fats in the GIT. The small intestine is approximately 5m long and  has three parts: the duodenum, the jejunum and the ileum.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large surface area is created by numerous folds of the intestinal mucosa, by densely packed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line the entire mucosal surface, and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microvilli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protrude from the surface of the intestinal cells and give the intestinal mucosa it is characteristics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brush border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appearance.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Movements of the small intestine</a:t>
            </a:r>
            <a:r>
              <a:rPr kumimoji="0" lang="en-US" sz="24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Segmentation (mixing):It is the most common type of intestinal contraction., about 2cm. of the intestinal wall contracts, forcing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back toward the stomach and toward the colon. Segmentation contraction occur throughout the digestive period and they occur more frequent in the duodenum than the ileum.</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Peristaltic contraction: contraction of a small section of proximal muscle if followed immediately by relaxation of the muscle just distal to it, resulting wavelike motion moves food along the GIT in a proximal to distal direction. Peristaltic activity of the small intestine is greatly increased after meal. This is caused partly by </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entry of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into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duodenum and partly by </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gastroentric</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 that is initiated by distension of the stomach and conducted through the enteric nervous system from the stomach down along the wall of the small intestine.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
          <p:cNvPicPr>
            <a:picLocks noChangeAspect="1" noChangeArrowheads="1"/>
          </p:cNvPicPr>
          <p:nvPr/>
        </p:nvPicPr>
        <p:blipFill>
          <a:blip r:embed="rId2"/>
          <a:srcRect/>
          <a:stretch>
            <a:fillRect/>
          </a:stretch>
        </p:blipFill>
        <p:spPr bwMode="auto">
          <a:xfrm>
            <a:off x="357158" y="785794"/>
            <a:ext cx="8286808" cy="542928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Factors affecting intestinal peristalsis</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1.Food in the stomach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gastro-enteric reflex  → increase peristalsis of small intestine (to make more place for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coming from stomach), also called gastro-</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ilial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 because this reflex is not only associated with increased intestinal peristalsis but also leads to opening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ilio-caecal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valve.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2.Over distention of S.I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causing more  peristalsis.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3.Irritation of  mucosa of S.I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peristalsis  will much more increase than normal this irritation could be due to bacteria, virus, toxins, chemical substances and even food itself . The increased peristalsis is mediated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plexus. This irritation is called enteritis usually associated with diarrhea.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457200" algn="l"/>
              </a:tabLst>
            </a:pPr>
            <a:r>
              <a:rPr kumimoji="0" lang="en-US" sz="2800" b="1" i="1"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4. intestinal obstruction</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Mechanical obstruction which may be inside the lumen (foreign body) or may be outside like (tumor) → increase peristalsis in the area behind the obstruction (to overcome the obstruction)  → fatigue of smooth muscle in this area.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stomach will be accumulate behind the obstruction → abdominal distention, colicky abdominal pain, and constipation. If the obstruction is near the stomach → vomiting. Treatment is by surgical removal of the obstruction. Untreated → death (due to death of the intestine → septicemia and due to disturbance in acid </a:t>
            </a:r>
            <a:r>
              <a:rPr kumimoji="0" lang="en-US" sz="2800" b="1" i="0" u="none" strike="noStrike" cap="none" normalizeH="0" baseline="0" dirty="0" smtClean="0">
                <a:ln>
                  <a:noFill/>
                </a:ln>
                <a:solidFill>
                  <a:schemeClr val="tx1"/>
                </a:solidFill>
                <a:effectLst/>
                <a:latin typeface="Arial"/>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base  balance because of vomiting).</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2400" b="1" i="1"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Sympathetic reflexes initiated by irritation</a:t>
            </a:r>
            <a:r>
              <a:rPr kumimoji="0" lang="en-US" sz="24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Abdomino</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abdominal muscle that will inhibit intestinal peristalsis.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Peritoneo</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the peritoneum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Intestino</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any part of S.I → will inhibit peristalsis.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Reno-intestinal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kidney.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Vesico</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bladder.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tabLst>
                <a:tab pos="457200" algn="l"/>
              </a:tabLst>
            </a:pP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Utero</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reflex</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due to irritation of uterus.</a:t>
            </a:r>
          </a:p>
          <a:p>
            <a:pPr marL="1828800" marR="0" lvl="4" indent="0" algn="just" defTabSz="914400" rtl="0" eaLnBrk="0" fontAlgn="base" latinLnBrk="0" hangingPunct="0">
              <a:lnSpc>
                <a:spcPct val="100000"/>
              </a:lnSpc>
              <a:spcBef>
                <a:spcPct val="0"/>
              </a:spcBef>
              <a:spcAft>
                <a:spcPct val="0"/>
              </a:spcAft>
              <a:buClrTx/>
              <a:buSzTx/>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irritations and these reflexes are  occurs after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lapratomy</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the peristalsis is greatly inhibited (patient after such operation should not have any food by mouth</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357166"/>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lang="en-US" sz="2800" dirty="0" smtClean="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large intestine starts with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caecum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then ascending colon, transverse colon, descending colon, sigmoid colon, rectum, and anus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357158" y="0"/>
            <a:ext cx="2818400" cy="584775"/>
          </a:xfrm>
          <a:prstGeom prst="rect">
            <a:avLst/>
          </a:prstGeom>
        </p:spPr>
        <p:txBody>
          <a:bodyPr wrap="none">
            <a:spAutoFit/>
          </a:bodyPr>
          <a:lstStyle/>
          <a:p>
            <a:r>
              <a:rPr lang="en-US" sz="3200" b="1" dirty="0" smtClean="0">
                <a:solidFill>
                  <a:srgbClr val="008080"/>
                </a:solidFill>
                <a:latin typeface="Times New Roman" pitchFamily="18" charset="0"/>
                <a:cs typeface="Times New Roman" pitchFamily="18" charset="0"/>
              </a:rPr>
              <a:t>Large intestine</a:t>
            </a:r>
            <a:endParaRPr lang="ar-SA" sz="3200" dirty="0">
              <a:solidFill>
                <a:srgbClr val="008080"/>
              </a:solidFill>
              <a:latin typeface="Times New Roman" pitchFamily="18" charset="0"/>
              <a:cs typeface="Times New Roman" pitchFamily="18" charset="0"/>
            </a:endParaRPr>
          </a:p>
        </p:txBody>
      </p:sp>
      <p:pic>
        <p:nvPicPr>
          <p:cNvPr id="14338" name="Picture 2" descr="haustra"/>
          <p:cNvPicPr>
            <a:picLocks noChangeAspect="1" noChangeArrowheads="1"/>
          </p:cNvPicPr>
          <p:nvPr/>
        </p:nvPicPr>
        <p:blipFill>
          <a:blip r:embed="rId2"/>
          <a:srcRect/>
          <a:stretch>
            <a:fillRect/>
          </a:stretch>
        </p:blipFill>
        <p:spPr bwMode="auto">
          <a:xfrm>
            <a:off x="3857620" y="2071678"/>
            <a:ext cx="5286380" cy="478632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571480"/>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Control of GIT functions: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1. Nervous control (control motility and secretion):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1785926"/>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42950" algn="l"/>
                <a:tab pos="838200" algn="l"/>
              </a:tabLst>
            </a:pPr>
            <a:r>
              <a:rPr kumimoji="0" lang="en-US" sz="24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a. Intrinsic control (local)</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specific for GIT, it is called </a:t>
            </a:r>
            <a:r>
              <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enteric nervous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system</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(ENS) which  has neurons, nerve fibers, receptors and chemical transmitters.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742950" algn="l"/>
                <a:tab pos="83820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enteric nervous system is composed of two layers of neurons and connecting fibers, the outer layer called the </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myenteric</a:t>
            </a:r>
            <a:endPar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Low" rtl="0" eaLnBrk="0" fontAlgn="base" hangingPunct="0">
              <a:spcBef>
                <a:spcPct val="0"/>
              </a:spcBef>
              <a:spcAft>
                <a:spcPct val="0"/>
              </a:spcAft>
              <a:tabLst>
                <a:tab pos="742950" algn="l"/>
                <a:tab pos="838200" algn="l"/>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Auerbach</a:t>
            </a:r>
            <a:r>
              <a:rPr kumimoji="0" lang="en-US" sz="2400" b="1" i="1"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plexus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controls mainly the GIT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movement.The</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inner layer called the </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submucous</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Meissner</a:t>
            </a:r>
            <a:r>
              <a:rPr kumimoji="0" lang="en-US" sz="2400" b="1" i="1"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plexus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important in controlling secretion and blood flow and also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subserves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many sensory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functions,receiving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signals from the gut epithelium and from stretch receptors in the gut wall. All these plexuses are connected to each other in some way, and the plexus in the upper GIT are continuous with neurons plexus in lower GIT.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582341"/>
            <a:ext cx="9144000" cy="4401205"/>
          </a:xfrm>
          <a:prstGeom prst="rect">
            <a:avLst/>
          </a:prstGeom>
        </p:spPr>
        <p:txBody>
          <a:bodyPr wrap="square">
            <a:spAutoFit/>
          </a:bodyPr>
          <a:lstStyle/>
          <a:p>
            <a:pPr lvl="0" algn="justLow" rtl="0" eaLnBrk="0" fontAlgn="base" hangingPunct="0">
              <a:spcBef>
                <a:spcPct val="0"/>
              </a:spcBef>
              <a:spcAft>
                <a:spcPct val="0"/>
              </a:spcAft>
              <a:tabLst>
                <a:tab pos="457200" algn="l"/>
              </a:tabLst>
            </a:pPr>
            <a:r>
              <a:rPr lang="en-US" sz="2800" b="1" dirty="0" smtClean="0">
                <a:latin typeface="Times New Roman" pitchFamily="18" charset="0"/>
                <a:ea typeface="Calibri" pitchFamily="34" charset="0"/>
                <a:cs typeface="Times New Roman" pitchFamily="18" charset="0"/>
              </a:rPr>
              <a:t>The main function of colon (large intestine) is 1-absorption of water and Na</a:t>
            </a:r>
            <a:r>
              <a:rPr lang="en-US" sz="2800" b="1" baseline="30000" dirty="0" smtClean="0">
                <a:latin typeface="Times New Roman" pitchFamily="18" charset="0"/>
                <a:ea typeface="Calibri" pitchFamily="34" charset="0"/>
                <a:cs typeface="Times New Roman" pitchFamily="18" charset="0"/>
              </a:rPr>
              <a:t>+</a:t>
            </a:r>
            <a:r>
              <a:rPr lang="en-US" sz="2800" b="1" dirty="0" smtClean="0">
                <a:latin typeface="Times New Roman" pitchFamily="18" charset="0"/>
                <a:ea typeface="Calibri" pitchFamily="34" charset="0"/>
                <a:cs typeface="Times New Roman" pitchFamily="18" charset="0"/>
              </a:rPr>
              <a:t> from feces (stool) 2-It promotes the excretion of fecal material remaining in the colon.</a:t>
            </a:r>
            <a:endParaRPr lang="en-US" sz="2800" dirty="0" smtClean="0">
              <a:latin typeface="Arial" pitchFamily="34" charset="0"/>
              <a:cs typeface="Arial" pitchFamily="34" charset="0"/>
            </a:endParaRPr>
          </a:p>
          <a:p>
            <a:pPr lvl="0" algn="justLow" rtl="0" eaLnBrk="0" fontAlgn="base" hangingPunct="0">
              <a:spcBef>
                <a:spcPct val="0"/>
              </a:spcBef>
              <a:spcAft>
                <a:spcPct val="0"/>
              </a:spcAft>
              <a:tabLst>
                <a:tab pos="457200" algn="l"/>
              </a:tabLst>
            </a:pPr>
            <a:r>
              <a:rPr lang="en-US" sz="2800" b="1" dirty="0" smtClean="0">
                <a:latin typeface="Times New Roman" pitchFamily="18" charset="0"/>
                <a:ea typeface="Calibri" pitchFamily="34" charset="0"/>
                <a:cs typeface="Times New Roman" pitchFamily="18" charset="0"/>
              </a:rPr>
              <a:t>The motor function of  large intestine:</a:t>
            </a:r>
            <a:endParaRPr lang="en-US" sz="2800" dirty="0" smtClean="0">
              <a:latin typeface="Arial" pitchFamily="34" charset="0"/>
              <a:cs typeface="Arial" pitchFamily="34" charset="0"/>
            </a:endParaRPr>
          </a:p>
          <a:p>
            <a:pPr lvl="0" algn="justLow" rtl="0" eaLnBrk="0" fontAlgn="base" hangingPunct="0">
              <a:spcBef>
                <a:spcPct val="0"/>
              </a:spcBef>
              <a:spcAft>
                <a:spcPct val="0"/>
              </a:spcAft>
              <a:tabLst>
                <a:tab pos="457200" algn="l"/>
              </a:tabLst>
            </a:pPr>
            <a:r>
              <a:rPr lang="en-US" sz="2800" b="1" dirty="0" smtClean="0">
                <a:latin typeface="Times New Roman" pitchFamily="18" charset="0"/>
                <a:ea typeface="Calibri" pitchFamily="34" charset="0"/>
                <a:cs typeface="Times New Roman" pitchFamily="18" charset="0"/>
              </a:rPr>
              <a:t>1. Mixing movement (</a:t>
            </a:r>
            <a:r>
              <a:rPr lang="en-US" sz="2800" b="1" dirty="0" err="1" smtClean="0">
                <a:latin typeface="Times New Roman" pitchFamily="18" charset="0"/>
                <a:ea typeface="Calibri" pitchFamily="34" charset="0"/>
                <a:cs typeface="Times New Roman" pitchFamily="18" charset="0"/>
              </a:rPr>
              <a:t>haustration</a:t>
            </a:r>
            <a:r>
              <a:rPr lang="en-US" sz="2800" b="1" dirty="0" smtClean="0">
                <a:latin typeface="Times New Roman" pitchFamily="18" charset="0"/>
                <a:ea typeface="Calibri" pitchFamily="34" charset="0"/>
                <a:cs typeface="Times New Roman" pitchFamily="18" charset="0"/>
              </a:rPr>
              <a:t>): The combined contractions of the circular and longitudinal smooth muscle cause the portion of large intestine to bulge outward into a baglike sacs called </a:t>
            </a:r>
            <a:r>
              <a:rPr lang="en-US" sz="2800" b="1" dirty="0" err="1" smtClean="0">
                <a:latin typeface="Times New Roman" pitchFamily="18" charset="0"/>
                <a:ea typeface="Calibri" pitchFamily="34" charset="0"/>
                <a:cs typeface="Times New Roman" pitchFamily="18" charset="0"/>
              </a:rPr>
              <a:t>haustration</a:t>
            </a:r>
            <a:r>
              <a:rPr lang="en-US" sz="2800" b="1" dirty="0" smtClean="0">
                <a:latin typeface="Times New Roman" pitchFamily="18" charset="0"/>
                <a:ea typeface="Calibri" pitchFamily="34" charset="0"/>
                <a:cs typeface="Times New Roman" pitchFamily="18" charset="0"/>
              </a:rPr>
              <a:t>, therefore, the fecal material in the large intestine is squeezed, moving back and forth along the colon.  </a:t>
            </a:r>
            <a:endParaRPr lang="en-US" sz="2800" dirty="0" smtClean="0">
              <a:latin typeface="Arial" pitchFamily="34" charset="0"/>
              <a:cs typeface="Arial" pitchFamily="34" charset="0"/>
            </a:endParaRPr>
          </a:p>
        </p:txBody>
      </p:sp>
    </p:spTree>
  </p:cSld>
  <p:clrMapOvr>
    <a:masterClrMapping/>
  </p:clrMapOvr>
  <p:transition>
    <p:pull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785794"/>
            <a:ext cx="914400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Peristalsis: It is the progressive contractile wave preceded by a wave of relaxation to push the stool very slowly along the colon.</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Mass movements: It is a modified type of peristalsis from transverse colon to the sigmoid, cause evacuation of stool to the outside. It occurs about 2-3 times/day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Defecation:</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getting rid of fecal materials outside the GIT.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Between the sigmoid and the rectum there is a sphincter called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sigmoido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-rectal sphincter which is closed always at normal conditions and when there is no defecation so the rectum is empty.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is internal anal sphincter (smooth muscle) and external anal sphincter(skeletal muscle). The internal anal sphincter supplied by ANS (autonomic nervous system) while the external anal sphincter is supplied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pudendal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9461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Defecation is a reflex started by a nervous reflex then continues voluntarily, when there is accumulation of fecal materials more than capacity of sigmoid colon some of this will pass to the rectum so this will stimulate the mechanoreceptors → 2 reflexes:</a:t>
            </a:r>
          </a:p>
          <a:p>
            <a:pPr marL="0" marR="0" lvl="0" indent="0" algn="justLow" defTabSz="914400" rtl="0" eaLnBrk="1" fontAlgn="base" latinLnBrk="0" hangingPunct="1">
              <a:lnSpc>
                <a:spcPct val="100000"/>
              </a:lnSpc>
              <a:spcBef>
                <a:spcPct val="0"/>
              </a:spcBef>
              <a:spcAft>
                <a:spcPct val="0"/>
              </a:spcAft>
              <a:buClrTx/>
              <a:buSzTx/>
              <a:buFontTx/>
              <a:buChar char="•"/>
              <a:tabLst>
                <a:tab pos="9461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AutoNum type="arabicPeriod"/>
              <a:tabLst>
                <a:tab pos="9461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Intrinsic defecation reflex mediated by enteric nervous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tab pos="9461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Extrinsic defecation reflex mediated by parasympathetic nervous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461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reflexes lead to increase in rectal peristalsis and relaxation of the internal anal sphincter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the pressure inside the rectum reach to 60 mmHg → the reflex of defecation started → impulses will go from rectum to higher center in brain (at the same time of occurrence of the last 2 reflexes) → central inhibitory impulses will inhibit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pudendal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(relaxation of external anal sphincter)</a:t>
            </a:r>
          </a:p>
          <a:p>
            <a:pPr algn="just" rtl="0"/>
            <a:r>
              <a:rPr lang="en-US" sz="2800" b="1" u="sng" dirty="0" smtClean="0">
                <a:solidFill>
                  <a:srgbClr val="008080"/>
                </a:solidFill>
                <a:latin typeface="Times New Roman" pitchFamily="18" charset="0"/>
                <a:cs typeface="Times New Roman" pitchFamily="18" charset="0"/>
              </a:rPr>
              <a:t> Bacterial action in the colon:</a:t>
            </a:r>
            <a:r>
              <a:rPr lang="en-US" sz="2800" b="1" dirty="0" smtClean="0">
                <a:solidFill>
                  <a:srgbClr val="00808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Numerous bacteria especially colon bacilli, are present in the proximal half of colon(absorbing colon). The substances formed as a result of bacterial activity are vitaminB</a:t>
            </a:r>
            <a:r>
              <a:rPr lang="en-US" sz="2800" b="1" baseline="-25000" dirty="0" smtClean="0">
                <a:latin typeface="Times New Roman" pitchFamily="18" charset="0"/>
                <a:cs typeface="Times New Roman" pitchFamily="18" charset="0"/>
              </a:rPr>
              <a:t>12</a:t>
            </a:r>
            <a:r>
              <a:rPr lang="en-US" sz="2800" b="1" dirty="0" smtClean="0">
                <a:latin typeface="Times New Roman" pitchFamily="18" charset="0"/>
                <a:cs typeface="Times New Roman" pitchFamily="18" charset="0"/>
              </a:rPr>
              <a:t>,  vitamin K, thiamin, riboflavin and various gases that contribute to flatus in the colon especially carbon dioxide, hydrogen gas, N</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and </a:t>
            </a:r>
            <a:r>
              <a:rPr lang="en-US" sz="2800" b="1" dirty="0" err="1" smtClean="0">
                <a:latin typeface="Times New Roman" pitchFamily="18" charset="0"/>
                <a:cs typeface="Times New Roman" pitchFamily="18" charset="0"/>
              </a:rPr>
              <a:t>methan</a:t>
            </a:r>
            <a:r>
              <a:rPr lang="en-US" sz="2800" b="1" dirty="0" smtClean="0">
                <a:latin typeface="Times New Roman" pitchFamily="18" charset="0"/>
                <a:cs typeface="Times New Roman" pitchFamily="18" charset="0"/>
              </a:rPr>
              <a:t>. The colonic gas produced chiefly through the breakdown of undigested nutrients that reach the colon.</a:t>
            </a:r>
            <a:endParaRPr lang="en-US" sz="2800" dirty="0" smtClean="0">
              <a:latin typeface="Times New Roman" pitchFamily="18" charset="0"/>
              <a:cs typeface="Times New Roman" pitchFamily="18" charset="0"/>
            </a:endParaRPr>
          </a:p>
          <a:p>
            <a:pPr rtl="0"/>
            <a:r>
              <a:rPr lang="en-US" sz="2800" b="1" dirty="0" smtClean="0"/>
              <a:t> </a:t>
            </a:r>
            <a:endParaRPr lang="en-US" sz="2800" dirty="0" smtClean="0"/>
          </a:p>
          <a:p>
            <a:pPr marL="0" marR="0" lvl="0" indent="0" algn="justLow" defTabSz="914400" rtl="0" eaLnBrk="1" fontAlgn="base" latinLnBrk="0" hangingPunct="1">
              <a:lnSpc>
                <a:spcPct val="100000"/>
              </a:lnSpc>
              <a:spcBef>
                <a:spcPct val="0"/>
              </a:spcBef>
              <a:spcAft>
                <a:spcPct val="0"/>
              </a:spcAft>
              <a:buClrTx/>
              <a:buSzTx/>
              <a:tabLst>
                <a:tab pos="349250" algn="l"/>
                <a:tab pos="4572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57148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SECRETORY FUNCTIOM OF GIT:</a:t>
            </a:r>
          </a:p>
          <a:p>
            <a:pPr algn="justLow" rtl="0" fontAlgn="base">
              <a:spcBef>
                <a:spcPct val="0"/>
              </a:spcBef>
              <a:spcAft>
                <a:spcPct val="0"/>
              </a:spcAft>
            </a:pPr>
            <a:r>
              <a:rPr lang="en-US" sz="2800" b="1" dirty="0" smtClean="0">
                <a:solidFill>
                  <a:srgbClr val="008080"/>
                </a:solidFill>
                <a:latin typeface="Times New Roman" pitchFamily="18" charset="0"/>
                <a:cs typeface="Times New Roman" pitchFamily="18" charset="0"/>
              </a:rPr>
              <a:t>MOUTH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Salivary secretion in the mouth is the first fluid mixed with the food entering the mouth. saliva is secreted by the salivary glands (parotid gland,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submandibular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gland, and sublingual glands) in addition, there are many small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buccal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glands. The daily normal secretion of saliva is between 500-1500ml. </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sz="2800" b="1" dirty="0" smtClean="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362" name="Picture 2" descr="pg13"/>
          <p:cNvPicPr>
            <a:picLocks noChangeAspect="1" noChangeArrowheads="1"/>
          </p:cNvPicPr>
          <p:nvPr/>
        </p:nvPicPr>
        <p:blipFill>
          <a:blip r:embed="rId2"/>
          <a:srcRect/>
          <a:stretch>
            <a:fillRect/>
          </a:stretch>
        </p:blipFill>
        <p:spPr bwMode="auto">
          <a:xfrm>
            <a:off x="4643438" y="3643314"/>
            <a:ext cx="4500562" cy="300039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57148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eaLnBrk="0" fontAlgn="base" hangingPunct="0">
              <a:spcBef>
                <a:spcPct val="0"/>
              </a:spcBef>
              <a:spcAft>
                <a:spcPct val="0"/>
              </a:spcAft>
            </a:pPr>
            <a:endParaRPr lang="en-US" sz="2800" dirty="0" smtClean="0">
              <a:latin typeface="Arial" pitchFamily="34" charset="0"/>
              <a:cs typeface="Arial" pitchFamily="34" charset="0"/>
            </a:endParaRPr>
          </a:p>
          <a:p>
            <a:pPr lvl="0" algn="justLow" rtl="0" eaLnBrk="0" fontAlgn="base" hangingPunct="0">
              <a:spcBef>
                <a:spcPct val="0"/>
              </a:spcBef>
              <a:spcAft>
                <a:spcPct val="0"/>
              </a:spcAft>
              <a:buFontTx/>
              <a:buChar char="•"/>
            </a:pPr>
            <a:r>
              <a:rPr lang="en-US" sz="2800" b="1" dirty="0" smtClean="0">
                <a:latin typeface="Times New Roman" pitchFamily="18" charset="0"/>
                <a:ea typeface="Calibri" pitchFamily="34" charset="0"/>
                <a:cs typeface="Times New Roman" pitchFamily="18" charset="0"/>
              </a:rPr>
              <a:t>Saliva consist of 2 types of fluids (serous fluid, and mucous fluid).</a:t>
            </a:r>
            <a:endParaRPr lang="en-US" sz="2800" dirty="0" smtClean="0">
              <a:latin typeface="Arial" pitchFamily="34" charset="0"/>
              <a:cs typeface="Arial" pitchFamily="34" charset="0"/>
            </a:endParaRPr>
          </a:p>
          <a:p>
            <a:pPr marL="457200" marR="0" lvl="1" indent="0" algn="justLow" defTabSz="914400" rtl="0" eaLnBrk="1" fontAlgn="base" latinLnBrk="0" hangingPunct="1">
              <a:lnSpc>
                <a:spcPct val="100000"/>
              </a:lnSpc>
              <a:spcBef>
                <a:spcPct val="0"/>
              </a:spcBef>
              <a:spcAft>
                <a:spcPct val="0"/>
              </a:spcAft>
              <a:buClrTx/>
              <a:buSzTx/>
              <a:tabLst>
                <a:tab pos="914400" algn="l"/>
              </a:tabLst>
            </a:pPr>
            <a:endParaRPr lang="en-US" sz="2800" b="1" i="1" dirty="0" smtClean="0">
              <a:latin typeface="Times New Roman" pitchFamily="18" charset="0"/>
              <a:ea typeface="Calibri" pitchFamily="34" charset="0"/>
              <a:cs typeface="Times New Roman" pitchFamily="18" charset="0"/>
            </a:endParaRPr>
          </a:p>
          <a:p>
            <a:pPr marL="457200" marR="0" lvl="1" indent="0" algn="justLow" defTabSz="914400" rtl="0" eaLnBrk="1" fontAlgn="base" latinLnBrk="0" hangingPunct="1">
              <a:lnSpc>
                <a:spcPct val="100000"/>
              </a:lnSpc>
              <a:spcBef>
                <a:spcPct val="0"/>
              </a:spcBef>
              <a:spcAft>
                <a:spcPct val="0"/>
              </a:spcAft>
              <a:buClrTx/>
              <a:buSzTx/>
              <a:tabLst>
                <a:tab pos="914400" algn="l"/>
              </a:tabLst>
            </a:pP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a.Serous</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fluid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composed of :</a:t>
            </a:r>
          </a:p>
          <a:p>
            <a:pPr marL="457200" marR="0" lvl="1" indent="0" algn="justLow" defTabSz="914400" rtl="0" eaLnBrk="1" fontAlgn="base" latinLnBrk="0" hangingPunct="1">
              <a:lnSpc>
                <a:spcPct val="100000"/>
              </a:lnSpc>
              <a:spcBef>
                <a:spcPct val="0"/>
              </a:spcBef>
              <a:spcAft>
                <a:spcPct val="0"/>
              </a:spcAft>
              <a:buClrTx/>
              <a:buSzTx/>
              <a:tabLst>
                <a:tab pos="9144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Lingual Lipase secreted by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baccal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glands in the tongue in a very small amount and begins the process of fat digestion..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α amylase, which is an enzyme for digestion of starches.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Electrolytes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HCO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also present in the  saliva but in low concentration.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500042"/>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Water which is about 1.5 L/day this amount is swallowed continuously and some of it may be lost due to dryness.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Immunoglobulin A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IgA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attack the foreign bodies entering the mouth.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Low" defTabSz="914400" rtl="0" eaLnBrk="0" fontAlgn="base" latinLnBrk="0" hangingPunct="0">
              <a:lnSpc>
                <a:spcPct val="100000"/>
              </a:lnSpc>
              <a:spcBef>
                <a:spcPct val="0"/>
              </a:spcBef>
              <a:spcAft>
                <a:spcPct val="0"/>
              </a:spcAft>
              <a:buClrTx/>
              <a:buSzTx/>
              <a:buAutoNum type="arabicPeriod" startAt="6"/>
              <a:tabLst>
                <a:tab pos="9144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Lysozymes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attack the bacteria</a:t>
            </a:r>
          </a:p>
          <a:p>
            <a:pPr marL="971550" marR="0" lvl="1" indent="-514350" algn="justLow" defTabSz="914400" rtl="0" eaLnBrk="0" fontAlgn="base" latinLnBrk="0" hangingPunct="0">
              <a:lnSpc>
                <a:spcPct val="100000"/>
              </a:lnSpc>
              <a:spcBef>
                <a:spcPct val="0"/>
              </a:spcBef>
              <a:spcAft>
                <a:spcPct val="0"/>
              </a:spcAft>
              <a:buClrTx/>
              <a:buSzTx/>
              <a:tabLst>
                <a:tab pos="9144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3786190"/>
            <a:ext cx="91440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Mucous fluid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mucin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a glycoprotein it assist in swallowing and for lubricating purposes.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parotid glands secret entirely the serous type, and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submandibular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 sublingual glands secrete both the serous and mucus types.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0" y="357166"/>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of the salivary glands secret saliva into the lumen of the gland the secretion coming from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is called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secretion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en-US" sz="2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contains all the compositions of serous and mucous fluids, it is isotonic secretion. </a:t>
            </a:r>
            <a:endParaRPr lang="en-US" sz="2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this secretion passes into the duct there will be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reabsorption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Na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active secretion of HCO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secretion then called secondary secretion which is hypotonic, rich in HCO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5"/>
          <p:cNvPicPr>
            <a:picLocks noChangeAspect="1" noChangeArrowheads="1"/>
          </p:cNvPicPr>
          <p:nvPr/>
        </p:nvPicPr>
        <p:blipFill>
          <a:blip r:embed="rId2"/>
          <a:srcRect/>
          <a:stretch>
            <a:fillRect/>
          </a:stretch>
        </p:blipFill>
        <p:spPr bwMode="auto">
          <a:xfrm>
            <a:off x="0" y="0"/>
            <a:ext cx="9143999" cy="6643710"/>
          </a:xfrm>
          <a:prstGeom prst="rect">
            <a:avLst/>
          </a:prstGeom>
          <a:noFill/>
          <a:ln w="9525">
            <a:noFill/>
            <a:miter lim="800000"/>
            <a:headEnd/>
            <a:tailEnd/>
          </a:ln>
        </p:spPr>
      </p:pic>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50004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buFont typeface="Arial" pitchFamily="34" charset="0"/>
              <a:buChar char="•"/>
              <a:tabLst>
                <a:tab pos="857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Meissner</a:t>
            </a:r>
            <a:r>
              <a:rPr kumimoji="0" lang="en-US" sz="28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plexus are usually attach to receptors in mucosa, these receptors are of 2 types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chemoreceptors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:stimulated by chemical nature of food, and mechanoreceptors :stimulated by mechanical stimuli e.g. stretch and pressure)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Arial" pitchFamily="34" charset="0"/>
              <a:buChar char="•"/>
              <a:tabLst>
                <a:tab pos="85725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Chemical transmitters of GIT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usual chemical transmitter is  acetylcholine but in some neurons there are other transmitters (peptide in nature)→</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Glucagons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substance P (pain), and VIP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vasoactive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intestinal polypeptide).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8572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we remove all neurons from GIT except enteric nervous system, all parts of GIT  with work normally.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500042"/>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spcBef>
                <a:spcPct val="0"/>
              </a:spcBef>
              <a:spcAft>
                <a:spcPct val="0"/>
              </a:spcAft>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water of primary secretion doe not reabsorbed because the salivary ducts are impermeable to water.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Reabsorption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Na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the secretion of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HCO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under the control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aldosterone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pH of saliva is ranging from  7.5 to 8 this is important to:</a:t>
            </a:r>
          </a:p>
          <a:p>
            <a:pPr algn="justLow" rtl="0" eaLnBrk="0" fontAlgn="base" hangingPunct="0">
              <a:spcBef>
                <a:spcPct val="0"/>
              </a:spcBef>
              <a:spcAft>
                <a:spcPct val="0"/>
              </a:spcAft>
              <a:buFont typeface="Arial" pitchFamily="34" charset="0"/>
              <a:buChar char="•"/>
              <a:tabLst>
                <a:tab pos="908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Decrease the acidity of stomach by swallowed saliva.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Prevent dental carries because Ca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fixed to the bone in alkaline medium, while without alkalinity Ca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will mobilize from bone causing dental carries.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885828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6286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Control of salivary gland</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completely under the control of autonomic nervous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justLow" rtl="0" eaLnBrk="0" fontAlgn="base" hangingPunct="0">
              <a:spcBef>
                <a:spcPct val="0"/>
              </a:spcBef>
              <a:spcAft>
                <a:spcPct val="0"/>
              </a:spcAft>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Parasympathetic nervous signals from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salivatory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nuclei that located at the juncture of the medulla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pons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increase salivary secretion by stimulating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muscarinic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receptors due to the release of acetylcholine and the parasympathetic stimulation is initiated by the presence of food in the mouth. Drugs that block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muscarinic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receptors like atropine inhibit salivary secretion and leads to dryness of the mouth.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justLow" rtl="0" eaLnBrk="0" fontAlgn="base" hangingPunct="0">
              <a:spcBef>
                <a:spcPct val="0"/>
              </a:spcBef>
              <a:spcAft>
                <a:spcPct val="0"/>
              </a:spcAft>
              <a:tabLst>
                <a:tab pos="6286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Sympathetic stimulation → will decrease salivary secretion as in fear so person can not speak normally.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5716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buFont typeface="Arial" pitchFamily="34" charset="0"/>
              <a:buChar char="•"/>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Factors affect the secretion of saliva:</a:t>
            </a:r>
          </a:p>
          <a:p>
            <a:pPr algn="justLow" rtl="0" fontAlgn="base">
              <a:spcBef>
                <a:spcPct val="0"/>
              </a:spcBef>
              <a:spcAft>
                <a:spcPct val="0"/>
              </a:spcAft>
              <a:buFont typeface="Arial" pitchFamily="34" charset="0"/>
              <a:buChar char="•"/>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Taste of food(especially the sour taste) and tactile stimuli from the tongue and other areas of the mouth that increase salivation also chewing gum.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Higher center stimuli → sight, smell, and even thought of favorite food will increase salivation due to parasympathetic stimulation.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Reflex originating in the stomach and upper intestine, when very irritating foods are swallowed or when a person is nauseated.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Saliva is almost entirely of the mucus type and is secreted all the time except during sleep, when the secretion become very little. This secretion plays very important role 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85723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AutoNum type="alphaL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Protection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mouth→by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cooling hot foods, maintaining healthy oral tissue and prevent harmful effects of bacteria.</a:t>
            </a:r>
          </a:p>
          <a:p>
            <a:pPr marL="514350" marR="0" lvl="0" indent="-51435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.Digestion of starch by ά- amylase and fat by lingual lipase.</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Lubrication of food, making swallowing easier, moisten the mouth and facilitating speech.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1687129" cy="523220"/>
          </a:xfrm>
          <a:prstGeom prst="rect">
            <a:avLst/>
          </a:prstGeom>
        </p:spPr>
        <p:txBody>
          <a:bodyPr wrap="none">
            <a:spAutoFit/>
          </a:bodyPr>
          <a:lstStyle/>
          <a:p>
            <a:r>
              <a:rPr lang="en-US" sz="2800" b="1" dirty="0" smtClean="0">
                <a:solidFill>
                  <a:srgbClr val="008080"/>
                </a:solidFill>
              </a:rPr>
              <a:t>STOMACH</a:t>
            </a:r>
            <a:endParaRPr lang="ar-SA" sz="2800" dirty="0">
              <a:solidFill>
                <a:srgbClr val="008080"/>
              </a:solidFill>
            </a:endParaRPr>
          </a:p>
        </p:txBody>
      </p:sp>
      <p:sp>
        <p:nvSpPr>
          <p:cNvPr id="22529" name="Rectangle 1"/>
          <p:cNvSpPr>
            <a:spLocks noChangeArrowheads="1"/>
          </p:cNvSpPr>
          <p:nvPr/>
        </p:nvSpPr>
        <p:spPr bwMode="auto">
          <a:xfrm>
            <a:off x="0" y="1071546"/>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Gastric secretions aid in the breakdown of food into small particles and continue the process of digestion had begun by the salivary enzymes. The stomach mucosa contains two types of gastric glands: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Oxyntic</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glands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are located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fundus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body of the stomach, they contain three types of cells: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en-US"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Mucus secreting cells that line the surface of the stomach.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Oxyntic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(parietal) cells which secrete intrinsic factor and HCL.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Peptic (chief) cells which secrete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pepsinogen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428604"/>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Pyloric glands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are located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pyloric regions of the stomach, contain G cells (responsible for the release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hormone) and some mucous cells. </a:t>
            </a:r>
          </a:p>
          <a:p>
            <a:pPr marL="0" marR="0" lvl="0" indent="0" algn="l" defTabSz="914400" rtl="0" eaLnBrk="1" fontAlgn="base" latinLnBrk="0" hangingPunct="1">
              <a:lnSpc>
                <a:spcPct val="100000"/>
              </a:lnSpc>
              <a:spcBef>
                <a:spcPct val="0"/>
              </a:spcBef>
              <a:spcAft>
                <a:spcPct val="0"/>
              </a:spcAft>
              <a:buClrTx/>
              <a:buSzTx/>
              <a:tabLst/>
            </a:pPr>
            <a:endParaRPr kumimoji="0" lang="en-US" sz="28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r>
              <a:rPr kumimoji="0" lang="en-US" sz="2800" b="1" i="1"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Pepsin and </a:t>
            </a:r>
            <a:r>
              <a:rPr kumimoji="0" lang="en-US" sz="2800" b="1" i="1"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gelatinase</a:t>
            </a:r>
            <a:r>
              <a:rPr kumimoji="0" lang="en-US" sz="2800" b="1" i="1"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enzyme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are released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exocytosis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(need Ca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energy) by chief cells in mucosa of stomach. The  cells release their secretion directly to the lumen of </a:t>
            </a:r>
            <a:r>
              <a:rPr lang="en-US" sz="2800" b="1" dirty="0" smtClean="0">
                <a:latin typeface="Times New Roman" pitchFamily="18" charset="0"/>
                <a:cs typeface="Times New Roman" pitchFamily="18" charset="0"/>
              </a:rPr>
              <a:t>stomach.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3683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Mucous secretion of stomach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tab pos="3683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683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surface of the stomach mucosa between glands has a continuous layer of mucus cells that secrete large quantities of a viscid and alkaline mucus that coats the mucosa with a mucus gel layer often more than 1mm thick. Thus providing a major shell of protection for the stomach wall from auto digestion by acid as well as contributing to lubrication of food transport. The irritation of the mucosa directly stimulate the mucus cells to secrete this thick, viscid mucus.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3683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Patient with peptic ulcer will have a defect in mucous secretion, when damage to the mucosa as it occurs due to highly concentrated HCL, 10% ethanol, drugs (e.g. aspirin) and smoking , allows pepsin and HCL to penetrate the mucosal barrier and destroy mucosal cells, this liberates histamine, which increases acid secretion and produces increased capillary permeability and vasodilatation and lead to edema. Direct exposure of mucosal capillaries to the digestive process and lead to bleeding.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683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mucous layer covering is only found in stomach</a:t>
            </a:r>
          </a:p>
          <a:p>
            <a:pPr algn="justLow" rtl="0" eaLnBrk="0" fontAlgn="base" hangingPunct="0">
              <a:spcBef>
                <a:spcPct val="0"/>
              </a:spcBef>
              <a:spcAft>
                <a:spcPct val="0"/>
              </a:spcAft>
              <a:buFontTx/>
              <a:buChar char="•"/>
              <a:tabLst>
                <a:tab pos="368300" algn="l"/>
              </a:tabLst>
            </a:pPr>
            <a:r>
              <a:rPr lang="en-US" sz="2800" b="1" dirty="0" smtClean="0">
                <a:latin typeface="Times New Roman" pitchFamily="18" charset="0"/>
                <a:cs typeface="Times New Roman" pitchFamily="18" charset="0"/>
              </a:rPr>
              <a:t>Patient with lower esophageal sphincter incompetence → regurgitation of gastric juice → reflex </a:t>
            </a:r>
            <a:r>
              <a:rPr lang="en-US" sz="2800" b="1" dirty="0" err="1" smtClean="0">
                <a:latin typeface="Times New Roman" pitchFamily="18" charset="0"/>
                <a:cs typeface="Times New Roman" pitchFamily="18" charset="0"/>
              </a:rPr>
              <a:t>esophagitis</a:t>
            </a:r>
            <a:r>
              <a:rPr lang="en-US" sz="2800" b="1" dirty="0" smtClean="0">
                <a:latin typeface="Times New Roman" pitchFamily="18" charset="0"/>
                <a:cs typeface="Times New Roman" pitchFamily="18" charset="0"/>
              </a:rPr>
              <a:t> (heart burn). </a:t>
            </a:r>
            <a:endParaRPr lang="en-US" sz="2800" dirty="0" smtClean="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683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428604"/>
            <a:ext cx="9144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HCL secretion by stomach</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Mechanism of HCL secretion</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HCL is secreted into the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parietal cell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canalicul</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suggested mechanism of HCL secretion includes the following: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307181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Active transport of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800"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cytoplasm of cells into the lumen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canaliculi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→negative potential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passive diffusion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cytoplasm.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800"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actively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secreted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canaliculus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exchange for 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pump).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CL"/>
          <p:cNvPicPr>
            <a:picLocks noChangeAspect="1" noChangeArrowheads="1"/>
          </p:cNvPicPr>
          <p:nvPr/>
        </p:nvPicPr>
        <p:blipFill>
          <a:blip r:embed="rId2"/>
          <a:srcRect/>
          <a:stretch>
            <a:fillRect/>
          </a:stretch>
        </p:blipFill>
        <p:spPr bwMode="auto">
          <a:xfrm>
            <a:off x="0" y="0"/>
            <a:ext cx="9144000" cy="6643710"/>
          </a:xfrm>
          <a:prstGeom prst="rect">
            <a:avLst/>
          </a:prstGeom>
          <a:noFill/>
        </p:spPr>
      </p:pic>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35716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justLow" defTabSz="914400" rtl="0" eaLnBrk="1" fontAlgn="base" latinLnBrk="0" hangingPunct="1">
              <a:lnSpc>
                <a:spcPct val="100000"/>
              </a:lnSpc>
              <a:spcBef>
                <a:spcPct val="0"/>
              </a:spcBef>
              <a:spcAft>
                <a:spcPct val="0"/>
              </a:spcAft>
              <a:buClrTx/>
              <a:buSzTx/>
              <a:buFontTx/>
              <a:buNone/>
              <a:tabLst>
                <a:tab pos="1143000" algn="l"/>
              </a:tabLst>
            </a:pPr>
            <a:r>
              <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b. Extrinsic control  related to autonomic nervous system: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tab pos="1143000" algn="l"/>
              </a:tabLst>
            </a:pPr>
            <a:r>
              <a:rPr kumimoji="0" lang="en-US"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Parasympathetic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supply to the gut is divided into cranial and sacral divisions. The cranial division is mediated almost entirely through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nerves innervate esophagus, stomach, little innervations to small intestine, pancreas, and first half of the large intestine. The  sacral fibers originate in S2, S3 S4 sacral segments of the spinal cord, and supply the distal part of the large intestine. Stimulation of the fibers (parasympathetic) release  acetylcholine and cause a general increase in the activity of the entire enteric nervous system which in turn enhances the activity of most GIT functions, and causing sphincters to relax, so they are stimulatory to  GIT. Some of enteric neurons are inhibitory, therefore inhibit certain functions.</a:t>
            </a:r>
          </a:p>
          <a:p>
            <a:pPr marL="457200" marR="0" lvl="0" indent="-457200" algn="justLow" defTabSz="914400" rtl="0" eaLnBrk="0" fontAlgn="base" latinLnBrk="0" hangingPunct="0">
              <a:lnSpc>
                <a:spcPct val="100000"/>
              </a:lnSpc>
              <a:spcBef>
                <a:spcPct val="0"/>
              </a:spcBef>
              <a:spcAft>
                <a:spcPct val="0"/>
              </a:spcAft>
              <a:buClrTx/>
              <a:buSzTx/>
              <a:tabLst>
                <a:tab pos="1143000" algn="l"/>
              </a:tabLst>
            </a:pP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11430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28528"/>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Water diffuses through the cells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canaliculus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osmosis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blood or metabolism) +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HCO3</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formation of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catalyzed by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carbonic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anhydrase</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HCO3</a:t>
            </a:r>
            <a:r>
              <a:rPr kumimoji="0" lang="en-US" sz="2800"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diffuses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back into the plasma in exchange for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thus providing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the initial step in the secretary process.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H</a:t>
            </a:r>
            <a:r>
              <a:rPr kumimoji="0" lang="en-US" sz="2800" b="1" i="0" u="none" strike="noStrike" cap="none" normalizeH="0" baseline="30000" dirty="0" smtClean="0">
                <a:ln>
                  <a:noFill/>
                </a:ln>
                <a:solidFill>
                  <a:srgbClr val="008080"/>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  OH</a:t>
            </a:r>
            <a:r>
              <a:rPr kumimoji="0" lang="en-US" sz="2800" b="1" i="0" u="none" strike="noStrike" cap="none" normalizeH="0" baseline="30000" dirty="0" smtClean="0">
                <a:ln>
                  <a:noFill/>
                </a:ln>
                <a:solidFill>
                  <a:srgbClr val="00808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H</a:t>
            </a:r>
            <a:r>
              <a:rPr kumimoji="0" lang="en-US" sz="2800" b="1" i="0" u="none" strike="noStrike" cap="none" normalizeH="0" baseline="-30000" dirty="0" smtClean="0">
                <a:ln>
                  <a:noFill/>
                </a:ln>
                <a:solidFill>
                  <a:srgbClr val="00808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O</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pump can be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irreversibly inhibited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the drug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omeprazole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used for the treatment of duodenal and gastric ulcers.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pH of parietal cell secretion can be as low as 0.8 (i.e.,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 concentration of approximately 150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mmol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or almost 4 millions times as great as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concentration of plasma.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144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Transmitters involved in HCL secretion:</a:t>
            </a:r>
          </a:p>
          <a:p>
            <a:pPr marL="0" marR="0" lvl="0" indent="0" algn="justLow" defTabSz="914400" rtl="0" eaLnBrk="1" fontAlgn="base" latinLnBrk="0" hangingPunct="1">
              <a:lnSpc>
                <a:spcPct val="100000"/>
              </a:lnSpc>
              <a:spcBef>
                <a:spcPct val="0"/>
              </a:spcBef>
              <a:spcAft>
                <a:spcPct val="0"/>
              </a:spcAft>
              <a:buClrTx/>
              <a:buSzTx/>
              <a:buFontTx/>
              <a:buNone/>
              <a:tabLst>
                <a:tab pos="9144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Histamine</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is a chemical substance released by mast cells. There are 2 receptors for histamine found on either smooth muscles blood vessels or glands. </a:t>
            </a:r>
          </a:p>
          <a:p>
            <a:pPr marL="0" marR="0" lvl="0" indent="0" algn="justLow" defTabSz="914400" rtl="0" eaLnBrk="0" fontAlgn="base" latinLnBrk="0" hangingPunct="0">
              <a:lnSpc>
                <a:spcPct val="100000"/>
              </a:lnSpc>
              <a:spcBef>
                <a:spcPct val="0"/>
              </a:spcBef>
              <a:spcAft>
                <a:spcPct val="0"/>
              </a:spcAft>
              <a:buClrTx/>
              <a:buSzTx/>
              <a:tabLst>
                <a:tab pos="9144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 found all over the body except the parietal cells ( found in the smooth muscle of trachea, viscera, blood vessels,</a:t>
            </a:r>
            <a:r>
              <a:rPr kumimoji="0" lang="en-US" sz="2800" b="1" i="0" u="none" strike="noStrike" cap="none" normalizeH="0" baseline="0" dirty="0" smtClean="0">
                <a:ln>
                  <a:noFill/>
                </a:ln>
                <a:solidFill>
                  <a:schemeClr val="tx1"/>
                </a:solidFill>
                <a:effectLst/>
                <a:latin typeface="Arial"/>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 found in the parietal cells.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General effects of histamine: allergic manifestation and vasodilatation.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CL gastrin Ac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64291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buFont typeface="Arial" pitchFamily="34" charset="0"/>
              <a:buChar char="•"/>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anti-allergic drugs act by  blocking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receptors of histamine.</a:t>
            </a:r>
          </a:p>
          <a:p>
            <a:pPr algn="justLow" rtl="0" fontAlgn="base">
              <a:spcBef>
                <a:spcPct val="0"/>
              </a:spcBef>
              <a:spcAft>
                <a:spcPct val="0"/>
              </a:spcAft>
              <a:tabLst>
                <a:tab pos="6985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mucosa of stomach there are mast cells. When food enters the stomach histamine will be released so when patient take anti allergic drugs this will not lead to decrease the HCL secretion.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 blocker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cimetidine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ranitidine) used in treatment of peptic ulcer because they reduce the HCL release.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Acetyl </a:t>
            </a:r>
            <a:r>
              <a:rPr kumimoji="0" lang="en-US"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choline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tab pos="908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 on parietal cell on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muscurinic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&amp; M</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receptors.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Acetyl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choline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sources in stomach: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Symbol" pitchFamily="18" charset="2"/>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Parasympathetic fibers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Symbol" pitchFamily="18" charset="2"/>
              <a:buChar char=""/>
              <a:tabLst>
                <a:tab pos="908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Enteric nervous system (ENS).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 rtl="0"/>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Acetylcholine bind with its receptors → opening of Ca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channels → Ca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entry→   stimulation of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pump.</a:t>
            </a:r>
          </a:p>
          <a:p>
            <a:pPr algn="just" rtl="0"/>
            <a:r>
              <a:rPr lang="en-US" sz="2800" b="1" dirty="0" smtClean="0">
                <a:latin typeface="Times New Roman" pitchFamily="18" charset="0"/>
                <a:cs typeface="Times New Roman" pitchFamily="18" charset="0"/>
              </a:rPr>
              <a:t> 3. </a:t>
            </a:r>
            <a:r>
              <a:rPr lang="en-US" sz="2800" b="1" u="sng" dirty="0" err="1" smtClean="0">
                <a:latin typeface="Times New Roman" pitchFamily="18" charset="0"/>
                <a:cs typeface="Times New Roman" pitchFamily="18" charset="0"/>
              </a:rPr>
              <a:t>Gastrin</a:t>
            </a:r>
            <a:r>
              <a:rPr lang="en-US" sz="2800" b="1" dirty="0" smtClean="0">
                <a:latin typeface="Times New Roman" pitchFamily="18" charset="0"/>
                <a:cs typeface="Times New Roman" pitchFamily="18" charset="0"/>
              </a:rPr>
              <a:t>: secreted from G- cells, during distention of stomach when it is released it will go to parietal cells in stomach causing the release of HCL by the same mechanism of action of acetyl </a:t>
            </a:r>
            <a:r>
              <a:rPr lang="en-US" sz="2800" b="1" dirty="0" err="1" smtClean="0">
                <a:latin typeface="Times New Roman" pitchFamily="18" charset="0"/>
                <a:cs typeface="Times New Roman" pitchFamily="18" charset="0"/>
              </a:rPr>
              <a:t>choline</a:t>
            </a:r>
            <a:endParaRPr lang="en-US" sz="2800" dirty="0" smtClean="0">
              <a:latin typeface="Times New Roman" pitchFamily="18" charset="0"/>
              <a:cs typeface="Times New Roman" pitchFamily="18" charset="0"/>
            </a:endParaRPr>
          </a:p>
          <a:p>
            <a:pPr lvl="0" algn="just" rtl="0">
              <a:buFont typeface="Arial" pitchFamily="34" charset="0"/>
              <a:buChar char="•"/>
            </a:pPr>
            <a:r>
              <a:rPr lang="en-US" sz="2800" b="1" dirty="0" smtClean="0">
                <a:latin typeface="Times New Roman" pitchFamily="18" charset="0"/>
                <a:cs typeface="Times New Roman" pitchFamily="18" charset="0"/>
              </a:rPr>
              <a:t>Histamine is the  most potent stimulus for HCL secretion.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1000108"/>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8382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Functions of HCL</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tab pos="8382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 defTabSz="914400" rtl="0" eaLnBrk="0" fontAlgn="base" latinLnBrk="0" hangingPunct="0">
              <a:lnSpc>
                <a:spcPct val="100000"/>
              </a:lnSpc>
              <a:spcBef>
                <a:spcPct val="0"/>
              </a:spcBef>
              <a:spcAft>
                <a:spcPct val="0"/>
              </a:spcAft>
              <a:buClrTx/>
              <a:buSzTx/>
              <a:buFont typeface="+mj-lt"/>
              <a:buAutoNum type="arabicPeriod"/>
              <a:tabLst>
                <a:tab pos="838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Important for activation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pepsinogen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pepsin.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 defTabSz="914400" rtl="0" eaLnBrk="0" fontAlgn="base" latinLnBrk="0" hangingPunct="0">
              <a:lnSpc>
                <a:spcPct val="100000"/>
              </a:lnSpc>
              <a:spcBef>
                <a:spcPct val="0"/>
              </a:spcBef>
              <a:spcAft>
                <a:spcPct val="0"/>
              </a:spcAft>
              <a:buClrTx/>
              <a:buSzTx/>
              <a:buFont typeface="+mj-lt"/>
              <a:buAutoNum type="arabicPeriod"/>
              <a:tabLst>
                <a:tab pos="838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Aid  in protein digestion (due to formation of pepsin).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 defTabSz="914400" rtl="0" eaLnBrk="0" fontAlgn="base" latinLnBrk="0" hangingPunct="0">
              <a:lnSpc>
                <a:spcPct val="100000"/>
              </a:lnSpc>
              <a:spcBef>
                <a:spcPct val="0"/>
              </a:spcBef>
              <a:spcAft>
                <a:spcPct val="0"/>
              </a:spcAft>
              <a:buClrTx/>
              <a:buSzTx/>
              <a:buFont typeface="+mj-lt"/>
              <a:buAutoNum type="arabicPeriod"/>
              <a:tabLst>
                <a:tab pos="838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Kills bacteria, viruses, and many toxins.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71550" marR="0" lvl="1" indent="-514350" algn="just" defTabSz="914400" rtl="0" eaLnBrk="0" fontAlgn="base" latinLnBrk="0" hangingPunct="0">
              <a:lnSpc>
                <a:spcPct val="100000"/>
              </a:lnSpc>
              <a:spcBef>
                <a:spcPct val="0"/>
              </a:spcBef>
              <a:spcAft>
                <a:spcPct val="0"/>
              </a:spcAft>
              <a:buClrTx/>
              <a:buSzTx/>
              <a:buFont typeface="+mj-lt"/>
              <a:buAutoNum type="arabicPeriod"/>
              <a:tabLst>
                <a:tab pos="838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Converts the dietary ferric Fe</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ferrous Fe</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better  absorbed. Without HCL the person→ decrease  iron absorption suffer →  iron deficiency anemia.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143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Intrinsic factor</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lvl="1" algn="l" rtl="0" eaLnBrk="0" fontAlgn="base" hangingPunct="0">
              <a:spcBef>
                <a:spcPct val="0"/>
              </a:spcBef>
              <a:spcAft>
                <a:spcPct val="0"/>
              </a:spcAft>
              <a:buFont typeface="Arial" pitchFamily="34" charset="0"/>
              <a:buChar char="•"/>
              <a:tabLst>
                <a:tab pos="5143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released from parietal cells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exocytosis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just when food enters the stomach, it is important for absorption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cyanocobalamine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(Vitamin B</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ileum.</a:t>
            </a:r>
          </a:p>
          <a:p>
            <a:pPr marL="914400" marR="0" lvl="2" indent="0" algn="l" defTabSz="914400" rtl="0" eaLnBrk="0" fontAlgn="base" latinLnBrk="0" hangingPunct="0">
              <a:lnSpc>
                <a:spcPct val="100000"/>
              </a:lnSpc>
              <a:spcBef>
                <a:spcPct val="0"/>
              </a:spcBef>
              <a:spcAft>
                <a:spcPct val="0"/>
              </a:spcAft>
              <a:buClrTx/>
              <a:buSzTx/>
              <a:buFont typeface="Arial" pitchFamily="34" charset="0"/>
              <a:buChar char="•"/>
              <a:tabLst>
                <a:tab pos="5143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l" rtl="0" eaLnBrk="0" fontAlgn="base" hangingPunct="0">
              <a:spcBef>
                <a:spcPct val="0"/>
              </a:spcBef>
              <a:spcAft>
                <a:spcPct val="0"/>
              </a:spcAft>
              <a:buFont typeface="Arial" pitchFamily="34" charset="0"/>
              <a:buChar char="•"/>
              <a:tabLst>
                <a:tab pos="5143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distal ileum there are receptors for Vitamin B</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 intrinsic factor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cyanocobalamin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(Vitamin B</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will come together to the receptors because Vitamin B</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 not bind to the receptor without intrinsic factor.</a:t>
            </a:r>
          </a:p>
          <a:p>
            <a:pPr lvl="1" algn="l" rtl="0" eaLnBrk="0" fontAlgn="base" hangingPunct="0">
              <a:spcBef>
                <a:spcPct val="0"/>
              </a:spcBef>
              <a:spcAft>
                <a:spcPct val="0"/>
              </a:spcAft>
              <a:buFont typeface="Arial" pitchFamily="34" charset="0"/>
              <a:buChar char="•"/>
              <a:tabLst>
                <a:tab pos="5143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l" rtl="0" eaLnBrk="0" fontAlgn="base" hangingPunct="0">
              <a:spcBef>
                <a:spcPct val="0"/>
              </a:spcBef>
              <a:spcAft>
                <a:spcPct val="0"/>
              </a:spcAft>
              <a:buFont typeface="Arial" pitchFamily="34" charset="0"/>
              <a:buChar char="•"/>
              <a:tabLst>
                <a:tab pos="5143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cyanocobalamine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+intrinsic factor are bound to receptors by process called receptor-mediated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endocytosis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43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88950" algn="l"/>
              </a:tabLst>
            </a:pPr>
            <a:r>
              <a:rPr kumimoji="0" lang="en-US" sz="2800" b="1" i="0"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Achlorhyydria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Condition in which people have no release of HCL → pH of gastric juice will be increased this leads to: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tabLst>
                <a:tab pos="4889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1.Maturation failure anemia + iron deficiency anemia which appear first.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tabLst>
                <a:tab pos="4889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2.Different types of infections.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Symbol" pitchFamily="18" charset="2"/>
              <a:buChar char=""/>
              <a:tabLst>
                <a:tab pos="488950" algn="l"/>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Peptic ulcers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are erosions of the mucous membranes of the stomach or duodenum produced by the action of HCL. When the gastric barriers to self-digestion are broken down, acid can leak through the mucosa to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submucosa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causing direct damage and stimulating inflammation, and a common cause of gastric ulcers, the use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nonsteroidal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anti-inflammatory drugs e.g. aspirin. Infection with a bacterium known as Helicobacter pylori. Smoking, genetic factors, and some types of foods.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191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Control of gastric secretion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191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Cephalic phase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is responsible for about 1/3 of gastric juice secreted /day, this phase is initiated by: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Food in the mouth.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Smell, sight and thought of food.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419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Anger and hostility.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191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Neurogenic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signals originate in cerebral cortex or appetite centre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 →stomach → HCL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191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Gastric phase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is responsible for 2/3 of gastric juice /day occurs when there is food in stomach this cause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642918"/>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Low" defTabSz="914400" rtl="0" eaLnBrk="1" fontAlgn="base" latinLnBrk="0" hangingPunct="1">
              <a:lnSpc>
                <a:spcPct val="100000"/>
              </a:lnSpc>
              <a:spcBef>
                <a:spcPct val="0"/>
              </a:spcBef>
              <a:spcAft>
                <a:spcPct val="0"/>
              </a:spcAft>
              <a:buClrTx/>
              <a:buSzTx/>
              <a:tabLst>
                <a:tab pos="1143000" algn="l"/>
              </a:tabLst>
            </a:pPr>
            <a:r>
              <a:rPr kumimoji="0" lang="en-US"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Sympathetic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fibers originate in the spinal cord between the segmentsT8 and L2. Stimulation of the sympathetic nervous system inhibits activity in the GIT, causing sphincters to contract, they inhibit the secretion of acetylcholine, inhibit the motility and secretion, so they are inhibitory the GIT</a:t>
            </a:r>
          </a:p>
          <a:p>
            <a:pPr marL="0" marR="0" lvl="0" indent="0" algn="justLow" defTabSz="914400" rtl="0" eaLnBrk="1" fontAlgn="base" latinLnBrk="0" hangingPunct="1">
              <a:lnSpc>
                <a:spcPct val="100000"/>
              </a:lnSpc>
              <a:spcBef>
                <a:spcPct val="0"/>
              </a:spcBef>
              <a:spcAft>
                <a:spcPct val="0"/>
              </a:spcAft>
              <a:buClrTx/>
              <a:buSzTx/>
              <a:buFontTx/>
              <a:buChar char="•"/>
              <a:tabLst>
                <a:tab pos="1143000" algn="l"/>
              </a:tabLst>
            </a:pPr>
            <a:endParaRPr lang="en-US" sz="2400" b="1" dirty="0" smtClean="0">
              <a:latin typeface="Times New Roman" pitchFamily="18" charset="0"/>
              <a:cs typeface="Times New Roman" pitchFamily="18" charset="0"/>
            </a:endParaRPr>
          </a:p>
          <a:p>
            <a:pPr marL="457200" indent="-457200" algn="l" rtl="0"/>
            <a:r>
              <a:rPr lang="en-US" sz="24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Humoral</a:t>
            </a:r>
            <a:r>
              <a:rPr lang="en-US" sz="3200" b="1" dirty="0" smtClean="0">
                <a:latin typeface="Times New Roman" pitchFamily="18" charset="0"/>
                <a:cs typeface="Times New Roman" pitchFamily="18" charset="0"/>
              </a:rPr>
              <a:t> control (hormonal control):</a:t>
            </a:r>
            <a:r>
              <a:rPr lang="en-US" sz="2400" b="1" dirty="0" smtClean="0">
                <a:latin typeface="Times New Roman" pitchFamily="18" charset="0"/>
                <a:cs typeface="Times New Roman" pitchFamily="18" charset="0"/>
              </a:rPr>
              <a:t> This is done through gastro intestinal hormones secreted from GIT mucosa including:</a:t>
            </a:r>
            <a:endParaRPr lang="en-US" sz="2400" dirty="0" smtClean="0">
              <a:latin typeface="Times New Roman" pitchFamily="18" charset="0"/>
              <a:cs typeface="Times New Roman" pitchFamily="18" charset="0"/>
            </a:endParaRPr>
          </a:p>
          <a:p>
            <a:pPr lvl="1" algn="l" rtl="0"/>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Gastrin</a:t>
            </a:r>
            <a:r>
              <a:rPr lang="en-US" sz="2400" b="1" dirty="0" smtClean="0">
                <a:latin typeface="Times New Roman" pitchFamily="18" charset="0"/>
                <a:cs typeface="Times New Roman" pitchFamily="18" charset="0"/>
              </a:rPr>
              <a:t> family: </a:t>
            </a:r>
            <a:r>
              <a:rPr lang="en-US" sz="2400" b="1" dirty="0" err="1" smtClean="0">
                <a:latin typeface="Times New Roman" pitchFamily="18" charset="0"/>
                <a:cs typeface="Times New Roman" pitchFamily="18" charset="0"/>
              </a:rPr>
              <a:t>Gastrin</a:t>
            </a:r>
            <a:r>
              <a:rPr lang="en-US" sz="2400" b="1" dirty="0" smtClean="0">
                <a:latin typeface="Times New Roman" pitchFamily="18" charset="0"/>
                <a:cs typeface="Times New Roman" pitchFamily="18" charset="0"/>
              </a:rPr>
              <a:t> hormone and </a:t>
            </a:r>
            <a:r>
              <a:rPr lang="en-US" sz="2400" b="1" dirty="0" err="1" smtClean="0">
                <a:latin typeface="Times New Roman" pitchFamily="18" charset="0"/>
                <a:cs typeface="Times New Roman" pitchFamily="18" charset="0"/>
              </a:rPr>
              <a:t>cholecystokinine-pancreazymin</a:t>
            </a:r>
            <a:r>
              <a:rPr lang="en-US" sz="2400" b="1" dirty="0" smtClean="0">
                <a:latin typeface="Times New Roman" pitchFamily="18" charset="0"/>
                <a:cs typeface="Times New Roman" pitchFamily="18" charset="0"/>
              </a:rPr>
              <a:t>(CCK-PZ). </a:t>
            </a:r>
            <a:endParaRPr lang="en-US" sz="2400" dirty="0" smtClean="0">
              <a:latin typeface="Times New Roman" pitchFamily="18" charset="0"/>
              <a:cs typeface="Times New Roman" pitchFamily="18" charset="0"/>
            </a:endParaRPr>
          </a:p>
          <a:p>
            <a:pPr lvl="1" algn="l" rtl="0"/>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Secretin</a:t>
            </a:r>
            <a:r>
              <a:rPr lang="en-US" sz="2400" b="1" dirty="0" smtClean="0">
                <a:latin typeface="Times New Roman" pitchFamily="18" charset="0"/>
                <a:cs typeface="Times New Roman" pitchFamily="18" charset="0"/>
              </a:rPr>
              <a:t> group: </a:t>
            </a:r>
            <a:r>
              <a:rPr lang="en-US" sz="2400" b="1" dirty="0" err="1" smtClean="0">
                <a:latin typeface="Times New Roman" pitchFamily="18" charset="0"/>
                <a:cs typeface="Times New Roman" pitchFamily="18" charset="0"/>
              </a:rPr>
              <a:t>Secretin</a:t>
            </a:r>
            <a:r>
              <a:rPr lang="en-US" sz="2400" b="1" dirty="0" smtClean="0">
                <a:latin typeface="Times New Roman" pitchFamily="18" charset="0"/>
                <a:cs typeface="Times New Roman" pitchFamily="18" charset="0"/>
              </a:rPr>
              <a:t> hormone and gastric inhibitory peptide (GIP). </a:t>
            </a:r>
            <a:endParaRPr lang="en-US" sz="2400" dirty="0" smtClean="0">
              <a:latin typeface="Times New Roman" pitchFamily="18" charset="0"/>
              <a:cs typeface="Times New Roman" pitchFamily="18" charset="0"/>
            </a:endParaRPr>
          </a:p>
          <a:p>
            <a:pPr lvl="0" algn="l" rtl="0"/>
            <a:r>
              <a:rPr lang="en-US" sz="2400" b="1" dirty="0" smtClean="0">
                <a:latin typeface="Times New Roman" pitchFamily="18" charset="0"/>
                <a:cs typeface="Times New Roman" pitchFamily="18" charset="0"/>
              </a:rPr>
              <a:t>. All these hormones are secreted from the GIT and  act on GIT</a:t>
            </a:r>
            <a:r>
              <a:rPr lang="en-US" b="1" dirty="0" smtClean="0"/>
              <a:t>.</a:t>
            </a:r>
            <a:endParaRPr lang="en-US" sz="1400" dirty="0" smtClean="0"/>
          </a:p>
          <a:p>
            <a:pPr marL="0" marR="0" lvl="0" indent="0" algn="justLow" defTabSz="914400" rtl="0" eaLnBrk="1" fontAlgn="base" latinLnBrk="0" hangingPunct="1">
              <a:lnSpc>
                <a:spcPct val="100000"/>
              </a:lnSpc>
              <a:spcBef>
                <a:spcPct val="0"/>
              </a:spcBef>
              <a:spcAft>
                <a:spcPct val="0"/>
              </a:spcAft>
              <a:buClrTx/>
              <a:buSzTx/>
              <a:buFontTx/>
              <a:buChar char="•"/>
              <a:tabLst>
                <a:tab pos="11430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64291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Nerve effect: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ENS: mechanoreceptors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chemoreceptors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stimulation → stimulation of enteric nervous system (ENS) → release of acetylcholine which will act on parietal cells to release HCL and on G cells causing release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nervous effect  stimulate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to lead the secretion of acetylcholine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Acetylcholine act on parietal cell and G cells directly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stimulate the release of acetylcholine (indirect) major stimulus for gastric juice secretion is through enteric nervous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Low" rtl="0" fontAlgn="base">
              <a:spcBef>
                <a:spcPct val="0"/>
              </a:spcBef>
              <a:spcAft>
                <a:spcPct val="0"/>
              </a:spcAft>
              <a:buAutoNum type="alphaLcPeriod"/>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Humeral effect:</a:t>
            </a:r>
          </a:p>
          <a:p>
            <a:pPr marL="514350" indent="-514350" algn="justLow" rtl="0" fontAlgn="base">
              <a:spcBef>
                <a:spcPct val="0"/>
              </a:spcBef>
              <a:spcAft>
                <a:spcPct val="0"/>
              </a:spcAft>
              <a:tabLst>
                <a:tab pos="6985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985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G cells act on parietal cells causing secretion of HCL.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Histamine: acts on parietal cells causing increase release of HCL.</a:t>
            </a:r>
          </a:p>
          <a:p>
            <a:pPr marL="0" marR="0" lvl="0" indent="0" algn="justLow" defTabSz="914400" rtl="0" eaLnBrk="0" fontAlgn="base" latinLnBrk="0" hangingPunct="0">
              <a:lnSpc>
                <a:spcPct val="100000"/>
              </a:lnSpc>
              <a:spcBef>
                <a:spcPct val="0"/>
              </a:spcBef>
              <a:spcAft>
                <a:spcPct val="0"/>
              </a:spcAft>
              <a:buClrTx/>
              <a:buSzTx/>
              <a:buFontTx/>
              <a:buChar char="•"/>
              <a:tabLst>
                <a:tab pos="6985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tabLst>
                <a:tab pos="6985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8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phase:</a:t>
            </a:r>
          </a:p>
          <a:p>
            <a:pPr algn="justLow" rtl="0" eaLnBrk="0" fontAlgn="base" hangingPunct="0">
              <a:spcBef>
                <a:spcPct val="0"/>
              </a:spcBef>
              <a:spcAft>
                <a:spcPct val="0"/>
              </a:spcAft>
              <a:tabLst>
                <a:tab pos="698500" algn="l"/>
              </a:tabLst>
            </a:pPr>
            <a:endParaRPr kumimoji="0" lang="en-US" sz="2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 be present but not always. It depends on nature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entering the small intestine. Some types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stimulate duodenal mucosa to release enteric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act on parietal cells to increase HCL especially when diet needs more digestion so the intestine will share in this part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357166"/>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effect of intestine on gastric secretion is mostly inhibitory this is when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contains acid or fat or both in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Removal of small intestine →  increase in gastric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Removal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vagatomy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inhibit the cephalic phase which is responsible for only 1/3 of gastric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Tagamet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cimetidine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has no effect on cephalic phase it is 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blocker so it affects the gastric phase.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Anticholinergic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drugs inhibit cephalic phase because it will inhibit action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166"/>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secretions: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Mucus : It is secreted from Brunner</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glands and by Goblet cells, which are located along the length of intestinal epithelium. Mucus serves as a protective role, preventing HCL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damaging the intestinal wall, it is secreted in response to tactile or irritating stimuli,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stimulation and GIT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hormons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especially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secretin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Enzymes: capable of breaking down small peptides and disaccharides.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Water and electrolytes are secreted by all the epithelial cells of the intestine.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has an endocrine part which secrete insulin and glucagon and exocrine part which consist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release their secretion into the lumen of the ducts of the gland. The pancreatic duct opened with the common bile duct in the 2</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nd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 of the duodenum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ampulla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vater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0" y="642918"/>
            <a:ext cx="2357422" cy="523220"/>
          </a:xfrm>
          <a:prstGeom prst="rect">
            <a:avLst/>
          </a:prstGeom>
        </p:spPr>
        <p:txBody>
          <a:bodyPr wrap="square">
            <a:spAutoFit/>
          </a:bodyPr>
          <a:lstStyle/>
          <a:p>
            <a:pPr algn="l" rtl="0"/>
            <a:r>
              <a:rPr lang="en-US" sz="2800" b="1" dirty="0" smtClean="0">
                <a:solidFill>
                  <a:srgbClr val="008080"/>
                </a:solidFill>
                <a:latin typeface="Times New Roman" pitchFamily="18" charset="0"/>
                <a:cs typeface="Times New Roman" pitchFamily="18" charset="0"/>
              </a:rPr>
              <a:t>Pancreas</a:t>
            </a:r>
            <a:endParaRPr lang="ar-SA" sz="2800" dirty="0">
              <a:solidFill>
                <a:srgbClr val="008080"/>
              </a:solidFill>
              <a:latin typeface="Times New Roman" pitchFamily="18" charset="0"/>
              <a:cs typeface="Times New Roman" pitchFamily="18" charset="0"/>
            </a:endParaRPr>
          </a:p>
        </p:txBody>
      </p:sp>
    </p:spTree>
  </p:cSld>
  <p:clrMapOvr>
    <a:masterClrMapping/>
  </p:clrMapOvr>
  <p:transition>
    <p:pull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liary%20tract"/>
          <p:cNvPicPr>
            <a:picLocks noChangeAspect="1" noChangeArrowheads="1"/>
          </p:cNvPicPr>
          <p:nvPr/>
        </p:nvPicPr>
        <p:blipFill>
          <a:blip r:embed="rId2"/>
          <a:srcRect/>
          <a:stretch>
            <a:fillRect/>
          </a:stretch>
        </p:blipFill>
        <p:spPr bwMode="auto">
          <a:xfrm>
            <a:off x="0" y="714356"/>
            <a:ext cx="9144000" cy="6143644"/>
          </a:xfrm>
          <a:prstGeom prst="rect">
            <a:avLst/>
          </a:prstGeom>
          <a:noFill/>
          <a:ln w="9525">
            <a:noFill/>
            <a:miter lim="800000"/>
            <a:headEnd/>
            <a:tailEnd/>
          </a:ln>
        </p:spPr>
      </p:pic>
    </p:spTree>
  </p:cSld>
  <p:clrMapOvr>
    <a:masterClrMapping/>
  </p:clrMapOvr>
  <p:transition>
    <p:pull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Composition of pancreatic secretion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Pancreatic juice is secreted mainly in response to the presence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upper portions of the small intestine, and the characteristics of the pancreatic juice are determined by the types of food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Pancreatic juice contains enzymes for digesting all three types of food (protein, carbohydrates, and fats), it also contains large quantities of water and bicarbonate ions which play an important role in neutralizing the acid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emptied by the stomach into the duodenum.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9850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The digestive enzymes</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985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l" rtl="0" eaLnBrk="0" fontAlgn="base" hangingPunct="0">
              <a:spcBef>
                <a:spcPct val="0"/>
              </a:spcBef>
              <a:spcAft>
                <a:spcPct val="0"/>
              </a:spcAft>
              <a:buFont typeface="Arial" pitchFamily="34" charset="0"/>
              <a:buChar char="•"/>
              <a:tabLst>
                <a:tab pos="6985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Enzymes for digestion of protein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proteolytic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enzymes}                               (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trypsinogen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chymotrypsinogen→chymotrypsin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procarboxypolypeptidase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carboxypolypeptidase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ribonuclease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deoxyribonuclease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algn="l" rtl="0" eaLnBrk="0" fontAlgn="base" hangingPunct="0">
              <a:spcBef>
                <a:spcPct val="0"/>
              </a:spcBef>
              <a:spcAft>
                <a:spcPct val="0"/>
              </a:spcAft>
              <a:buFont typeface="Arial" pitchFamily="34" charset="0"/>
              <a:buChar char="•"/>
              <a:tabLst>
                <a:tab pos="698500" algn="l"/>
              </a:tabLst>
            </a:pPr>
            <a:endPar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6985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Enzymes for digestion of carbohydrates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pancreatic amylase which hydrolyzes starches, glycogen and most other carbohydrates except cellulose to form disaccharides. Part of amylase enzyme go to the pancreatic duct and part of it released into the blood.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28604"/>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acute pancreatitis it's concentration increases  in blood → measurement of plasma level of this enzyme used in diagnosis of acute pancreatitis.</a:t>
            </a:r>
          </a:p>
          <a:p>
            <a:pPr algn="justLow" rtl="0" fontAlgn="base">
              <a:spcBef>
                <a:spcPct val="0"/>
              </a:spcBef>
              <a:spcAft>
                <a:spcPct val="0"/>
              </a:spcAft>
              <a:tabLst>
                <a:tab pos="6985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buFont typeface="Arial" pitchFamily="34" charset="0"/>
              <a:buChar char="•"/>
              <a:tabLst>
                <a:tab pos="698500" algn="l"/>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Enzymes for digestion of lipids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pancreatic lipase &amp;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phospholipase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9850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Phospholipase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is acts on lecithin converting it in the duodenum to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lysozymes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if this happened in the pancreas  → destruction of all pancreatic cells → acute pancreatitis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complicated mumps and  alcoholism).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985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Pancreas protects itself from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autodigestion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proteolytic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enzymes by the following ways: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Low"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synthesized in the pancreatic cells,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proteolytic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enzymes are in the </a:t>
            </a:r>
            <a:r>
              <a:rPr kumimoji="0" lang="en-US" sz="28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active forms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these become activated only after they are secreted into the intestinal tract.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Trypsinogen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activated by an enzyme called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enterokinase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is secreted by the intestinal mucosa when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chyme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become in contact with the mucosa,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trypsinogen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be activated to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is formed, which is in turn activates the other enzymes.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same cells that secrete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proteolytic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enzymes into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pancreas secrete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inhibitor. This substance is stored in the cytoplasm of the glandular cells and it prevents activation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trypsin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both inside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secretory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and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pancreatic ducts.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04825" algn="l"/>
              </a:tabLst>
            </a:pPr>
            <a:r>
              <a:rPr kumimoji="0" lang="en-US" sz="2800" b="1" i="0" u="sng"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Gastrin</a:t>
            </a: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hormone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polypeptide, released from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antrum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stomach by cells called G-cells. The main stimulus for its release is the presence of food in the stomach. Food in the stomach → stretch  the stomach → stimulate mechanoreceptor and chemical materials in the food →stimulate chemoreceptor s →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04825" algn="l"/>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Action of </a:t>
            </a:r>
            <a:r>
              <a:rPr kumimoji="0" lang="en-US" sz="2800" b="1" i="0" u="none"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gastrin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Increases gastric motility and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Closing the lower esophageal sphincter (between esophagus and stomach).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Increases small intestinal motility →gastro-enteric reflex.</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Increases large intestine motility  →gastro-colic reflex.</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504825"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Relaxes  pyloric sphincter.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28572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The enzymes of the pancreatic juice</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u="sng"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secreted entirely by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acini</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pancreatic glands.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Other important components of the pancreatic juice are bicarbonate, ions and water, are secreted in large amount mainly by epithelial cells of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ductules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secretion of bicarbonate ions by the pancreas is an active process and it is amount secreted is about equal to the amount of acid secreted by the stomach.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04850" algn="l"/>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Control of pancreatic secretion</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buFontTx/>
              <a:buNone/>
              <a:tabLst>
                <a:tab pos="7048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tab pos="704850" algn="l"/>
              </a:tabLst>
            </a:pPr>
            <a:r>
              <a:rPr kumimoji="0" lang="en-US" sz="2800" b="1" i="0" u="none" strike="noStrike" cap="none" normalizeH="0" baseline="0" dirty="0" err="1" smtClean="0">
                <a:ln>
                  <a:noFill/>
                </a:ln>
                <a:solidFill>
                  <a:srgbClr val="008080"/>
                </a:solidFill>
                <a:effectLst/>
                <a:latin typeface="Times New Roman" pitchFamily="18" charset="0"/>
                <a:ea typeface="Calibri" pitchFamily="34" charset="0"/>
                <a:cs typeface="Times New Roman" pitchFamily="18" charset="0"/>
              </a:rPr>
              <a:t>Humoral</a:t>
            </a: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control: </a:t>
            </a:r>
          </a:p>
          <a:p>
            <a:pPr marL="514350" marR="0" lvl="0" indent="-514350" algn="justLow" defTabSz="914400" rtl="0" eaLnBrk="0" fontAlgn="base" latinLnBrk="0" hangingPunct="0">
              <a:lnSpc>
                <a:spcPct val="100000"/>
              </a:lnSpc>
              <a:spcBef>
                <a:spcPct val="0"/>
              </a:spcBef>
              <a:spcAft>
                <a:spcPct val="0"/>
              </a:spcAft>
              <a:buClrTx/>
              <a:buSzTx/>
              <a:tabLst>
                <a:tab pos="7048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justLow" rtl="0" eaLnBrk="0" fontAlgn="base" hangingPunct="0">
              <a:spcBef>
                <a:spcPct val="0"/>
              </a:spcBef>
              <a:spcAft>
                <a:spcPct val="0"/>
              </a:spcAft>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Acid in diet →  duodenum →  secretion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secretin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pancreatic secretion rich in bicarbonate (alkaline solution).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1" algn="justLow" rtl="0" eaLnBrk="0" fontAlgn="base" hangingPunct="0">
              <a:spcBef>
                <a:spcPct val="0"/>
              </a:spcBef>
              <a:spcAft>
                <a:spcPct val="0"/>
              </a:spcAft>
              <a:tabLst>
                <a:tab pos="704850" algn="l"/>
              </a:tabLst>
            </a:pPr>
            <a:r>
              <a:rPr lang="en-US" sz="2800" b="1" dirty="0" smtClean="0">
                <a:latin typeface="Times New Roman" pitchFamily="18" charset="0"/>
                <a:ea typeface="Calibri" pitchFamily="34" charset="0"/>
                <a:cs typeface="Times New Roman" pitchFamily="18" charset="0"/>
              </a:rPr>
              <a:t>b.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Food rich with fat  →  duodenum → secretion of CCK-PZ →pancreatic secretion rich with enzymes.</a:t>
            </a:r>
          </a:p>
          <a:p>
            <a:pPr lvl="1" algn="justLow" rtl="0" eaLnBrk="0" fontAlgn="base" hangingPunct="0">
              <a:spcBef>
                <a:spcPct val="0"/>
              </a:spcBef>
              <a:spcAft>
                <a:spcPct val="0"/>
              </a:spcAft>
              <a:tabLst>
                <a:tab pos="7048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tabLst>
                <a:tab pos="704850" algn="l"/>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2. Nervous control :</a:t>
            </a:r>
          </a:p>
          <a:p>
            <a:pPr algn="justLow" rtl="0" eaLnBrk="0" fontAlgn="base" hangingPunct="0">
              <a:spcBef>
                <a:spcPct val="0"/>
              </a:spcBef>
              <a:spcAft>
                <a:spcPct val="0"/>
              </a:spcAft>
              <a:tabLst>
                <a:tab pos="7048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048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Stimulation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vagus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nerve  → acetylcholine release → act on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 enzyme rich pancreatic secretion.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Regulation of pancreatic secretion: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Cephalic phase: the thought, sight, smell or taste of food produces this phase,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acinar</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to less extent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ductal</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 secretion are enhanced by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vagal</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stimulation.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Gastric phase: a- distention of the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antrum</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body of the stomach will initiates a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vagovagal</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reflex resulting in a low volume of pancreatic secretion containing both bicarbonate, ions and enzymes. b- food breakdown products, cause G-cells to release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gastrin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hormone that produces a low volume, high enzyme pancreatic secretion.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Intestinal phase: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Acid in diet →  duodenum →  secretion of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secretin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pancreatic secretion rich in bicarbonate (alkaline solution).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algn="just" rtl="0" eaLnBrk="0" fontAlgn="base" hangingPunct="0">
              <a:spcBef>
                <a:spcPct val="0"/>
              </a:spcBef>
              <a:spcAft>
                <a:spcPct val="0"/>
              </a:spcAft>
              <a:buFontTx/>
              <a:buAutoNum type="arabicPeriod"/>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Food rich with fat  →  duodenum → secretion of CCK-PZ →pancreatic secretion rich with enzyme.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428604"/>
            <a:ext cx="1357322" cy="523220"/>
          </a:xfrm>
          <a:prstGeom prst="rect">
            <a:avLst/>
          </a:prstGeom>
        </p:spPr>
        <p:txBody>
          <a:bodyPr wrap="square">
            <a:spAutoFit/>
          </a:bodyPr>
          <a:lstStyle/>
          <a:p>
            <a:pPr algn="l" rtl="0"/>
            <a:r>
              <a:rPr lang="en-US" sz="2800" b="1" dirty="0" smtClean="0">
                <a:solidFill>
                  <a:srgbClr val="008080"/>
                </a:solidFill>
                <a:latin typeface="Times New Roman" pitchFamily="18" charset="0"/>
                <a:cs typeface="Times New Roman" pitchFamily="18" charset="0"/>
              </a:rPr>
              <a:t>Liver</a:t>
            </a:r>
            <a:endParaRPr lang="ar-SA" sz="2800" dirty="0">
              <a:solidFill>
                <a:srgbClr val="008080"/>
              </a:solidFill>
              <a:latin typeface="Times New Roman" pitchFamily="18" charset="0"/>
              <a:cs typeface="Times New Roman" pitchFamily="18" charset="0"/>
            </a:endParaRPr>
          </a:p>
        </p:txBody>
      </p:sp>
      <p:pic>
        <p:nvPicPr>
          <p:cNvPr id="21506" name="Picture 2" descr="enterohepatic"/>
          <p:cNvPicPr>
            <a:picLocks noChangeAspect="1" noChangeArrowheads="1"/>
          </p:cNvPicPr>
          <p:nvPr/>
        </p:nvPicPr>
        <p:blipFill>
          <a:blip r:embed="rId2"/>
          <a:srcRect/>
          <a:stretch>
            <a:fillRect/>
          </a:stretch>
        </p:blipFill>
        <p:spPr bwMode="auto">
          <a:xfrm>
            <a:off x="285720" y="1071546"/>
            <a:ext cx="8643998" cy="5443554"/>
          </a:xfrm>
          <a:prstGeom prst="rect">
            <a:avLst/>
          </a:prstGeom>
          <a:noFill/>
          <a:ln w="9525">
            <a:noFill/>
            <a:miter lim="800000"/>
            <a:headEnd/>
            <a:tailEnd/>
          </a:ln>
        </p:spPr>
      </p:pic>
    </p:spTree>
  </p:cSld>
  <p:clrMapOvr>
    <a:masterClrMapping/>
  </p:clrMapOvr>
  <p:transition>
    <p:pull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en-US" b="1" u="sng" dirty="0" smtClean="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Metabolic functions of the liver</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808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808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Carbohydrate metabolism</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storage of glycogen, allows the liver to remove excess glucose from the blood, store it, and then return it to the blood when blood glucose concentration begins to fall too low, this is called glucose buffer function of the liver</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Conversion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galactose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fructose to glucose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Gluconeogenesis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blood glucose fall below normal, large amounts of amino acids are converted into glucose.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500034" y="357166"/>
            <a:ext cx="3214710" cy="584775"/>
          </a:xfrm>
          <a:prstGeom prst="rect">
            <a:avLst/>
          </a:prstGeom>
        </p:spPr>
        <p:txBody>
          <a:bodyPr wrap="square">
            <a:spAutoFit/>
          </a:bodyPr>
          <a:lstStyle/>
          <a:p>
            <a:pPr algn="l" rtl="0"/>
            <a:r>
              <a:rPr lang="en-US" sz="3200" b="1" dirty="0" smtClean="0">
                <a:solidFill>
                  <a:srgbClr val="008080"/>
                </a:solidFill>
                <a:latin typeface="Times New Roman" pitchFamily="18" charset="0"/>
                <a:cs typeface="Times New Roman" pitchFamily="18" charset="0"/>
              </a:rPr>
              <a:t>Liver</a:t>
            </a:r>
            <a:endParaRPr lang="ar-SA" sz="3200" dirty="0">
              <a:solidFill>
                <a:srgbClr val="008080"/>
              </a:solidFill>
              <a:latin typeface="Times New Roman" pitchFamily="18" charset="0"/>
              <a:cs typeface="Times New Roman" pitchFamily="18" charset="0"/>
            </a:endParaRPr>
          </a:p>
        </p:txBody>
      </p:sp>
    </p:spTree>
  </p:cSld>
  <p:clrMapOvr>
    <a:masterClrMapping/>
  </p:clrMapOvr>
  <p:transition>
    <p:pull dir="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64291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Fat metabolism: a-Bile salts produced by the liver are essential for the digestion and absorption of fat. b-the fat-soluble vitamins are stored in the liver such as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vit.A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 in addition, water soluble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Such as B12.      C- fat is mobilized when required and is converted to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keton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bodies. D- the liver is the site for the synthesis of large quantities of cholesterol and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phospholipids.E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liver is the site for conversion of large quantities of carbohydrates and proteins to fat.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357166"/>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Protein metabolism: a-the liver is the main organ for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deamination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amino acids with the production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ammonia.b</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liver is the only organ that can convert ammonia to urea.(in liver failure, amino acids in the blood are increased and appear in urine and the plasma ammonia concentration rises rapidly and results in hepatic coma and death). C-the ability to synthesize certain amino acids and also to synthesize other important chemical compounds from amino acids.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85728"/>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Blood: a-the liver plays an important role in the formation and destruction of RBC . b-is the site of formation of RBC in fetal life. C-It stores the factors principal for the normal maturation of RBC such as iron and B12. D-it removes from the blood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formed when the RBC are broken down and excretes this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down the bile duct into the duodenum, as a bile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pigments.E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liver manufactures the plasma proteins and blood clotting factors such as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prothrombin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fibrinogen.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5-Poisons: Many normal physiological substances as well as drugs are modified by the liver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befor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being excreted by the kidneys, this is called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detoxication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Excretion of </a:t>
            </a:r>
            <a:r>
              <a:rPr kumimoji="0" lang="en-US"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bile: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greenish-yellow pigment responsible for the golden yellow color of bile and it is formed as a major end product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Hb</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degradation. It is fat-soluble, therefore, highly soluble in cell membrane and very toxic, therefore, it is excretion in bile is one of the very important functions of liver.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50004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released into the plasma is immediately combined very strongly with the plasma albumin and is transported throughout the blood and interstitial fluids, this type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called free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unconjugated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indirect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type cannot be excreted by the kidneys and is absorbed through the hepatic cell membrane after being released from the plasma albumin but combined with one of two proteins called Y&amp;Z proteins inside the hepatic cells that trap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inside the cells. Then it also removed from this protein and conjugated with other substances and these forms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called conjugated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bilibubin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direct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bilirubin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these are: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402</TotalTime>
  <Words>9698</Words>
  <Application>Microsoft Office PowerPoint</Application>
  <PresentationFormat>عرض على الشاشة (3:4)‏</PresentationFormat>
  <Paragraphs>467</Paragraphs>
  <Slides>123</Slides>
  <Notes>1</Notes>
  <HiddenSlides>0</HiddenSlides>
  <MMClips>0</MMClips>
  <ScaleCrop>false</ScaleCrop>
  <HeadingPairs>
    <vt:vector size="4" baseType="variant">
      <vt:variant>
        <vt:lpstr>نسق</vt:lpstr>
      </vt:variant>
      <vt:variant>
        <vt:i4>1</vt:i4>
      </vt:variant>
      <vt:variant>
        <vt:lpstr>عناوين الشرائح</vt:lpstr>
      </vt:variant>
      <vt:variant>
        <vt:i4>123</vt:i4>
      </vt:variant>
    </vt:vector>
  </HeadingPairs>
  <TitlesOfParts>
    <vt:vector size="124" baseType="lpstr">
      <vt:lpstr>رحلة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MAHDE</cp:lastModifiedBy>
  <cp:revision>82</cp:revision>
  <dcterms:modified xsi:type="dcterms:W3CDTF">2019-11-22T17:32:37Z</dcterms:modified>
</cp:coreProperties>
</file>